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8" r:id="rId3"/>
    <p:sldId id="257" r:id="rId4"/>
    <p:sldId id="276" r:id="rId5"/>
    <p:sldId id="259" r:id="rId6"/>
    <p:sldId id="275" r:id="rId7"/>
    <p:sldId id="280" r:id="rId8"/>
    <p:sldId id="305" r:id="rId9"/>
    <p:sldId id="312" r:id="rId10"/>
    <p:sldId id="265" r:id="rId11"/>
    <p:sldId id="300" r:id="rId12"/>
    <p:sldId id="315" r:id="rId13"/>
    <p:sldId id="278" r:id="rId14"/>
    <p:sldId id="301" r:id="rId15"/>
    <p:sldId id="279" r:id="rId16"/>
    <p:sldId id="308" r:id="rId17"/>
    <p:sldId id="283" r:id="rId18"/>
    <p:sldId id="281" r:id="rId19"/>
    <p:sldId id="262" r:id="rId20"/>
    <p:sldId id="303" r:id="rId21"/>
    <p:sldId id="292" r:id="rId22"/>
    <p:sldId id="304" r:id="rId23"/>
    <p:sldId id="263" r:id="rId24"/>
    <p:sldId id="310" r:id="rId25"/>
    <p:sldId id="314" r:id="rId26"/>
    <p:sldId id="313" r:id="rId27"/>
    <p:sldId id="307" r:id="rId28"/>
    <p:sldId id="260" r:id="rId29"/>
    <p:sldId id="261" r:id="rId30"/>
    <p:sldId id="269" r:id="rId31"/>
    <p:sldId id="270" r:id="rId32"/>
    <p:sldId id="271" r:id="rId33"/>
    <p:sldId id="297" r:id="rId34"/>
    <p:sldId id="272" r:id="rId35"/>
    <p:sldId id="288" r:id="rId36"/>
    <p:sldId id="287" r:id="rId37"/>
    <p:sldId id="284" r:id="rId38"/>
    <p:sldId id="273" r:id="rId39"/>
    <p:sldId id="285" r:id="rId40"/>
    <p:sldId id="316" r:id="rId41"/>
    <p:sldId id="299" r:id="rId42"/>
    <p:sldId id="293" r:id="rId43"/>
    <p:sldId id="294" r:id="rId44"/>
    <p:sldId id="317" r:id="rId45"/>
    <p:sldId id="274" r:id="rId46"/>
    <p:sldId id="289" r:id="rId47"/>
    <p:sldId id="298" r:id="rId48"/>
    <p:sldId id="296" r:id="rId49"/>
    <p:sldId id="286" r:id="rId50"/>
    <p:sldId id="295" r:id="rId51"/>
    <p:sldId id="290" r:id="rId52"/>
    <p:sldId id="306" r:id="rId53"/>
    <p:sldId id="267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00"/>
    <a:srgbClr val="FF0000"/>
    <a:srgbClr val="00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94595" autoAdjust="0"/>
  </p:normalViewPr>
  <p:slideViewPr>
    <p:cSldViewPr>
      <p:cViewPr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</p:grpSp>
      <p:sp>
        <p:nvSpPr>
          <p:cNvPr id="133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CA82A-869D-4559-B1B2-77E379328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9B679-888F-424C-B303-2FDA019A9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1E87C-1F60-46B6-B684-C4E6875E2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5D4AB-0451-4E19-8D37-D9D36CA9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3CF7C-C453-4D93-B0BB-ACCCE1300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2152F-E72A-40C8-9C8D-1BE8CC322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EA57E-681B-4B37-8D8D-62248C6BE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2BC6C-BB74-4CEA-9AE1-7231F1CCC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87B70-693E-4FA5-AC96-B0A0758AD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B1A87-588D-4FC8-ACB5-4AF8FB88F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D260C-8E78-49EA-9908-4BCB33ADA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14727-DC2C-452C-8031-639206DC9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2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23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="0"/>
            </a:p>
          </p:txBody>
        </p:sp>
      </p:grpSp>
      <p:sp>
        <p:nvSpPr>
          <p:cNvPr id="123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ahoma" pitchFamily="34" charset="0"/>
              </a:defRPr>
            </a:lvl1pPr>
          </a:lstStyle>
          <a:p>
            <a:pPr>
              <a:defRPr/>
            </a:pPr>
            <a:fld id="{8C76E866-664C-4145-8AE7-DD7AAF6C3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cpss.net/millbrookhs/495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../videos/Why%20Earth%20Science.flv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murphy@wcpss.net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sociatedcontent.com/theme/359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hs.wcpss.net/teachers/murphy/earthscienc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WELCOME TO </a:t>
            </a:r>
            <a:br>
              <a:rPr lang="en-US" sz="4400" dirty="0" smtClean="0"/>
            </a:br>
            <a:r>
              <a:rPr lang="en-US" sz="4400" dirty="0" smtClean="0"/>
              <a:t>Earth/Environmental </a:t>
            </a:r>
            <a:r>
              <a:rPr lang="en-US" sz="4400" dirty="0" smtClean="0"/>
              <a:t>SCIENCE</a:t>
            </a:r>
            <a:br>
              <a:rPr lang="en-US" sz="4400" dirty="0" smtClean="0"/>
            </a:br>
            <a:r>
              <a:rPr lang="en-US" sz="4000" dirty="0" smtClean="0"/>
              <a:t>or</a:t>
            </a:r>
            <a:r>
              <a:rPr lang="en-US" sz="4000" dirty="0"/>
              <a:t> </a:t>
            </a:r>
            <a:r>
              <a:rPr lang="en-US" sz="4000" dirty="0" smtClean="0"/>
              <a:t>Meteorology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429000"/>
            <a:ext cx="51054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5400" dirty="0" smtClean="0"/>
              <a:t>2015 </a:t>
            </a:r>
            <a:r>
              <a:rPr lang="en-US" sz="5400" dirty="0" smtClean="0"/>
              <a:t>- </a:t>
            </a:r>
            <a:r>
              <a:rPr lang="en-US" sz="5400" dirty="0" smtClean="0"/>
              <a:t>2016</a:t>
            </a:r>
            <a:endParaRPr lang="en-US" sz="5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4816475"/>
            <a:ext cx="408361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 dirty="0"/>
              <a:t>Mr. Murphy</a:t>
            </a:r>
          </a:p>
          <a:p>
            <a:r>
              <a:rPr lang="en-US" sz="3200" b="0" dirty="0"/>
              <a:t>Room </a:t>
            </a:r>
            <a:r>
              <a:rPr lang="en-US" sz="3200" b="0" dirty="0" smtClean="0"/>
              <a:t>2501</a:t>
            </a:r>
            <a:endParaRPr lang="en-US" sz="3200" b="0" dirty="0"/>
          </a:p>
          <a:p>
            <a:r>
              <a:rPr lang="en-US" sz="3200" b="0" dirty="0"/>
              <a:t>Millbrook High School</a:t>
            </a:r>
          </a:p>
          <a:p>
            <a:r>
              <a:rPr lang="en-US" sz="3200" b="0" dirty="0"/>
              <a:t>Raleigh, NC</a:t>
            </a:r>
          </a:p>
        </p:txBody>
      </p:sp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Line 10"/>
          <p:cNvSpPr>
            <a:spLocks noChangeShapeType="1"/>
          </p:cNvSpPr>
          <p:nvPr/>
        </p:nvSpPr>
        <p:spPr bwMode="auto">
          <a:xfrm>
            <a:off x="1600200" y="3352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Grading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Testing and grading shows how well you have learned</a:t>
            </a:r>
          </a:p>
          <a:p>
            <a:pPr eaLnBrk="1" hangingPunct="1">
              <a:defRPr/>
            </a:pPr>
            <a:r>
              <a:rPr lang="en-US" dirty="0" smtClean="0"/>
              <a:t>In high school we grade your learning, not your completion of work </a:t>
            </a:r>
          </a:p>
          <a:p>
            <a:pPr eaLnBrk="1" hangingPunct="1">
              <a:defRPr/>
            </a:pPr>
            <a:r>
              <a:rPr lang="en-US" dirty="0" smtClean="0"/>
              <a:t>Your quarter grade is calculated from daily work (40%) – such as class and home work, quizzes and labs; and (60%)from tests, major labs and special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  <a:noFill/>
        </p:spPr>
        <p:txBody>
          <a:bodyPr/>
          <a:lstStyle/>
          <a:p>
            <a:r>
              <a:rPr lang="en-US" smtClean="0">
                <a:effectLst/>
              </a:rPr>
              <a:t>…..more Grading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638800"/>
          </a:xfrm>
          <a:noFill/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effectLst/>
              </a:rPr>
              <a:t>Grade disbursement</a:t>
            </a:r>
            <a:r>
              <a:rPr lang="en-US" dirty="0" smtClean="0">
                <a:effectLst/>
              </a:rPr>
              <a:t> -  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A: 90-100 = 4.0</a:t>
            </a:r>
          </a:p>
          <a:p>
            <a:r>
              <a:rPr lang="en-US" dirty="0">
                <a:effectLst/>
              </a:rPr>
              <a:t>B: 80-89 = 3.0</a:t>
            </a:r>
          </a:p>
          <a:p>
            <a:r>
              <a:rPr lang="en-US" dirty="0">
                <a:effectLst/>
              </a:rPr>
              <a:t>C: 70-79 = 2.0</a:t>
            </a:r>
          </a:p>
          <a:p>
            <a:r>
              <a:rPr lang="en-US" dirty="0">
                <a:effectLst/>
              </a:rPr>
              <a:t>D: 60-69 = 1.0</a:t>
            </a:r>
          </a:p>
          <a:p>
            <a:r>
              <a:rPr lang="en-US" dirty="0">
                <a:effectLst/>
              </a:rPr>
              <a:t>F: &lt; 59 = 0.0</a:t>
            </a: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4530725"/>
          </a:xfrm>
        </p:spPr>
        <p:txBody>
          <a:bodyPr/>
          <a:lstStyle/>
          <a:p>
            <a:r>
              <a:rPr lang="en-US" dirty="0">
                <a:effectLst/>
              </a:rPr>
              <a:t>Grades posted regularly on </a:t>
            </a:r>
            <a:r>
              <a:rPr lang="en-US" b="1" dirty="0">
                <a:effectLst/>
              </a:rPr>
              <a:t>Power School</a:t>
            </a:r>
            <a:r>
              <a:rPr lang="en-US" dirty="0">
                <a:effectLst/>
              </a:rPr>
              <a:t>,  accessible by you and your parent/guardian</a:t>
            </a:r>
          </a:p>
          <a:p>
            <a:r>
              <a:rPr lang="en-US" b="1" dirty="0">
                <a:solidFill>
                  <a:srgbClr val="000000"/>
                </a:solidFill>
                <a:effectLst/>
              </a:rPr>
              <a:t>Grade reports</a:t>
            </a:r>
            <a:r>
              <a:rPr lang="en-US" dirty="0">
                <a:effectLst/>
              </a:rPr>
              <a:t> – interims are distributed every 4 ½  weeks, report cards are distributed every nine weeks</a:t>
            </a:r>
          </a:p>
          <a:p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FINAL GRADE </a:t>
            </a:r>
            <a:r>
              <a:rPr lang="en-US" dirty="0">
                <a:effectLst/>
              </a:rPr>
              <a:t>= 1st Semester=40%, 2nd Semester = 40% and Final Exam = 20%</a:t>
            </a:r>
          </a:p>
          <a:p>
            <a:r>
              <a:rPr lang="en-US" dirty="0">
                <a:effectLst/>
              </a:rPr>
              <a:t>If you fail (either an “F” or an “FF”) you MUST </a:t>
            </a:r>
            <a:r>
              <a:rPr lang="en-US" dirty="0">
                <a:solidFill>
                  <a:srgbClr val="FF0000"/>
                </a:solidFill>
                <a:effectLst/>
              </a:rPr>
              <a:t>take the class again next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16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Being absent and make-up work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5943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Make sure you read over the WCPSS absence policies</a:t>
            </a:r>
          </a:p>
          <a:p>
            <a:pPr eaLnBrk="1" hangingPunct="1">
              <a:defRPr/>
            </a:pPr>
            <a:r>
              <a:rPr lang="en-US" sz="3600" dirty="0" smtClean="0"/>
              <a:t>If you are absent your parent MUST send in a note excusing the absence</a:t>
            </a:r>
          </a:p>
          <a:p>
            <a:pPr eaLnBrk="1" hangingPunct="1">
              <a:defRPr/>
            </a:pPr>
            <a:r>
              <a:rPr lang="en-US" sz="3600" dirty="0" smtClean="0"/>
              <a:t>Take the note to the Attendance Office, Room 205 (before/after school or at lunch)</a:t>
            </a:r>
          </a:p>
          <a:p>
            <a:pPr eaLnBrk="1" hangingPunct="1">
              <a:defRPr/>
            </a:pPr>
            <a:r>
              <a:rPr lang="en-US" sz="3600" dirty="0" smtClean="0"/>
              <a:t>You have one day per day absent to make up work for full credit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04800"/>
            <a:ext cx="8229600" cy="1143000"/>
          </a:xfrm>
          <a:noFill/>
        </p:spPr>
        <p:txBody>
          <a:bodyPr/>
          <a:lstStyle/>
          <a:p>
            <a:r>
              <a:rPr lang="en-US" sz="3600" dirty="0" smtClean="0">
                <a:effectLst/>
              </a:rPr>
              <a:t>Make-up Work    cont…..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453072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 smtClean="0">
                <a:effectLst/>
              </a:rPr>
              <a:t>Millbrook High </a:t>
            </a:r>
            <a:r>
              <a:rPr lang="en-US" sz="2800" b="1" dirty="0" smtClean="0">
                <a:effectLst/>
              </a:rPr>
              <a:t>school-wide </a:t>
            </a:r>
            <a:r>
              <a:rPr lang="en-US" sz="2800" b="1" dirty="0" smtClean="0">
                <a:effectLst/>
              </a:rPr>
              <a:t>make-up policy for all subjects. </a:t>
            </a:r>
            <a:endParaRPr lang="en-US" sz="2800" b="1" dirty="0" smtClean="0">
              <a:effectLst/>
            </a:endParaRPr>
          </a:p>
          <a:p>
            <a:pPr>
              <a:lnSpc>
                <a:spcPct val="90000"/>
              </a:lnSpc>
            </a:pPr>
            <a:endParaRPr lang="en-US" sz="2800" b="1" dirty="0">
              <a:effectLst/>
            </a:endParaRPr>
          </a:p>
          <a:p>
            <a:pPr>
              <a:lnSpc>
                <a:spcPct val="90000"/>
              </a:lnSpc>
            </a:pPr>
            <a:endParaRPr lang="en-US" sz="2800" b="1" dirty="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effectLst/>
              </a:rPr>
              <a:t>POSTED ON SCHOOL WEB SITE</a:t>
            </a:r>
            <a:endParaRPr lang="en-US" sz="2800" b="1" u="sng" dirty="0" smtClean="0">
              <a:effectLst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667000" y="4876800"/>
            <a:ext cx="6231193" cy="1785104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Absence Work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– some work will be placed in your </a:t>
            </a:r>
            <a:b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FOLDER, but you must also check the schedule</a:t>
            </a:r>
            <a:b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and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check with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Mr. Murphy</a:t>
            </a:r>
            <a:endParaRPr lang="en-US" sz="2000" u="sng" dirty="0">
              <a:solidFill>
                <a:srgbClr val="006600"/>
              </a:solidFill>
              <a:latin typeface="Tahoma" charset="0"/>
            </a:endParaRPr>
          </a:p>
          <a:p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          C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heck class web site   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 </a:t>
            </a:r>
            <a:r>
              <a:rPr lang="en-US" dirty="0"/>
              <a:t>http://</a:t>
            </a:r>
            <a:r>
              <a:rPr lang="en-US" dirty="0" smtClean="0"/>
              <a:t>www.wcpss.net/millbrookhs/murphy_eenv</a:t>
            </a:r>
            <a:endParaRPr lang="en-US" dirty="0"/>
          </a:p>
          <a:p>
            <a:pPr>
              <a:defRPr/>
            </a:pPr>
            <a:endParaRPr lang="en-US" dirty="0">
              <a:latin typeface="Tahom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3767554"/>
            <a:ext cx="7031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www.wcpss.net/domain/4956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Tardy – </a:t>
            </a:r>
            <a:r>
              <a:rPr lang="en-US" sz="4000" dirty="0" smtClean="0"/>
              <a:t>not in the room before the bell rings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Immediately report to the faculty member in your hallway</a:t>
            </a:r>
          </a:p>
          <a:p>
            <a:pPr>
              <a:defRPr/>
            </a:pPr>
            <a:r>
              <a:rPr lang="en-US" sz="2800" dirty="0" smtClean="0"/>
              <a:t>Provide accurate information to the faculty member (name and teacher)</a:t>
            </a:r>
          </a:p>
          <a:p>
            <a:pPr>
              <a:defRPr/>
            </a:pPr>
            <a:r>
              <a:rPr lang="en-US" sz="2800" dirty="0" smtClean="0"/>
              <a:t>Receive your yellow ad pink sweeper passes</a:t>
            </a:r>
          </a:p>
          <a:p>
            <a:pPr>
              <a:defRPr/>
            </a:pPr>
            <a:r>
              <a:rPr lang="en-US" sz="2800" dirty="0" smtClean="0"/>
              <a:t>Return promptly to your class with pass</a:t>
            </a:r>
          </a:p>
          <a:p>
            <a:pPr>
              <a:defRPr/>
            </a:pPr>
            <a:r>
              <a:rPr lang="en-US" sz="2800" dirty="0" smtClean="0"/>
              <a:t>Submit the yellow copy to your classroom teacher and keep pink copy</a:t>
            </a:r>
          </a:p>
          <a:p>
            <a:pPr>
              <a:defRPr/>
            </a:pPr>
            <a:r>
              <a:rPr lang="en-US" sz="2800" dirty="0" smtClean="0"/>
              <a:t>If you are more than 10 minutes late report directly to the attendance office (room 205) to get a sweeper pass           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CONSEQUENCES????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Additional tardy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If you are not </a:t>
            </a:r>
            <a:r>
              <a:rPr lang="en-US" dirty="0" smtClean="0"/>
              <a:t>seated </a:t>
            </a:r>
            <a:r>
              <a:rPr lang="en-US" dirty="0" smtClean="0"/>
              <a:t>working </a:t>
            </a:r>
            <a:r>
              <a:rPr lang="en-US" dirty="0" smtClean="0"/>
              <a:t>on BELL WORK </a:t>
            </a:r>
            <a:r>
              <a:rPr lang="en-US" dirty="0" smtClean="0"/>
              <a:t>within </a:t>
            </a:r>
            <a:r>
              <a:rPr lang="en-US" dirty="0" smtClean="0"/>
              <a:t>60 sec. you are “tardy”</a:t>
            </a:r>
          </a:p>
          <a:p>
            <a:pPr>
              <a:defRPr/>
            </a:pPr>
            <a:r>
              <a:rPr lang="en-US" dirty="0" smtClean="0"/>
              <a:t>NO bathroom pass AND you might have to remain after bell.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After entering classroom, immediately get out what you need from backpack, place the backpack </a:t>
            </a:r>
            <a:r>
              <a:rPr lang="en-US" dirty="0" smtClean="0"/>
              <a:t>near front door</a:t>
            </a:r>
            <a:r>
              <a:rPr lang="en-US" dirty="0" smtClean="0"/>
              <a:t>, </a:t>
            </a:r>
            <a:r>
              <a:rPr lang="en-US" dirty="0" smtClean="0"/>
              <a:t>and head to your seat.  </a:t>
            </a:r>
          </a:p>
          <a:p>
            <a:pPr>
              <a:defRPr/>
            </a:pPr>
            <a:r>
              <a:rPr lang="en-US" dirty="0" smtClean="0"/>
              <a:t>Please sharpen pencils before the bell rings.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TIP</a:t>
            </a:r>
          </a:p>
        </p:txBody>
      </p:sp>
      <p:sp>
        <p:nvSpPr>
          <p:cNvPr id="18435" name="Text Box 30"/>
          <p:cNvSpPr txBox="1">
            <a:spLocks noChangeArrowheads="1"/>
          </p:cNvSpPr>
          <p:nvPr/>
        </p:nvSpPr>
        <p:spPr bwMode="auto">
          <a:xfrm>
            <a:off x="152400" y="0"/>
            <a:ext cx="6615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If things do not go well for you we have ………..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904875"/>
          <a:ext cx="8991600" cy="5953794"/>
        </p:xfrm>
        <a:graphic>
          <a:graphicData uri="http://schemas.openxmlformats.org/drawingml/2006/table">
            <a:tbl>
              <a:tblPr/>
              <a:tblGrid>
                <a:gridCol w="1471910"/>
                <a:gridCol w="2759832"/>
                <a:gridCol w="4759858"/>
              </a:tblGrid>
              <a:tr h="13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STEP ONE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Student scores  “F”  on Unit test or majority of class work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Conference with Student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6286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Tutoring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contract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sym typeface="Wingdings"/>
                        </a:rPr>
                        <a:t>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lunch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tutoring	                                                             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Contact parents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            </a:t>
                      </a: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4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STEP TWO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Low performance continues</a:t>
                      </a:r>
                      <a:br>
                        <a:rPr lang="en-US" sz="2000" dirty="0">
                          <a:latin typeface="Arial"/>
                          <a:ea typeface="Times New Roman"/>
                        </a:rPr>
                      </a:br>
                      <a:r>
                        <a:rPr lang="en-US" sz="2000" dirty="0">
                          <a:latin typeface="Arial"/>
                          <a:ea typeface="Times New Roman"/>
                        </a:rPr>
                        <a:t>on next test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Conference with Student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Continue tutoring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contract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sym typeface="Wingdings"/>
                        </a:rPr>
                        <a:t>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lunch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tutor  </a:t>
                      </a:r>
                      <a:br>
                        <a:rPr lang="en-US" sz="2000" dirty="0">
                          <a:latin typeface="Times New Roman"/>
                          <a:ea typeface="Times New Roman"/>
                        </a:rPr>
                      </a:b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Contact parents      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NHS Tutoring         Attendance letter</a:t>
                      </a: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STEP THREE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Low performance continues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Counselor Referral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Continue tutoring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contract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sym typeface="Wingdings"/>
                        </a:rPr>
                        <a:t>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lunch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tutoral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     Contact parents           ZAP        NHS Tutoring         Attendance letter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WA Tutoring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STEP FOUR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Low performance continues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TPSC Conference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STEP FIVE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Low performance continues 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Referral to MHS Intervention Plan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2369" marR="6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HELP!!!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Mr. Murphy is available after school on T-W-TH, </a:t>
            </a:r>
            <a:r>
              <a:rPr lang="en-US" b="1" u="sng" dirty="0" smtClean="0"/>
              <a:t>by appointment</a:t>
            </a:r>
            <a:r>
              <a:rPr lang="en-US" dirty="0" smtClean="0"/>
              <a:t>, </a:t>
            </a:r>
            <a:r>
              <a:rPr lang="en-US" dirty="0" smtClean="0"/>
              <a:t>and during FLEX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There are 4 Earth/</a:t>
            </a:r>
            <a:r>
              <a:rPr lang="en-US" dirty="0" err="1" smtClean="0"/>
              <a:t>Env</a:t>
            </a:r>
            <a:r>
              <a:rPr lang="en-US" dirty="0" smtClean="0"/>
              <a:t>.  Science teachers ( </a:t>
            </a:r>
            <a:r>
              <a:rPr lang="en-US" dirty="0" err="1" smtClean="0"/>
              <a:t>Blough</a:t>
            </a:r>
            <a:r>
              <a:rPr lang="en-US" dirty="0" smtClean="0"/>
              <a:t>, </a:t>
            </a:r>
            <a:r>
              <a:rPr lang="en-US" dirty="0" smtClean="0"/>
              <a:t>Smith, </a:t>
            </a:r>
            <a:r>
              <a:rPr lang="en-US" dirty="0" smtClean="0"/>
              <a:t>……</a:t>
            </a:r>
            <a:r>
              <a:rPr lang="en-US" dirty="0" smtClean="0"/>
              <a:t>); </a:t>
            </a:r>
            <a:r>
              <a:rPr lang="en-US" dirty="0" smtClean="0"/>
              <a:t>all are available to help you succeed. </a:t>
            </a:r>
          </a:p>
          <a:p>
            <a:pPr eaLnBrk="1" hangingPunct="1">
              <a:defRPr/>
            </a:pPr>
            <a:r>
              <a:rPr lang="en-US" dirty="0" smtClean="0"/>
              <a:t>if you are home sick PLEASE feel free to </a:t>
            </a:r>
            <a:r>
              <a:rPr lang="en-US" b="1" u="sng" dirty="0" smtClean="0"/>
              <a:t>email me for work</a:t>
            </a:r>
            <a:r>
              <a:rPr lang="en-US" dirty="0" smtClean="0"/>
              <a:t>, and also check the web site, </a:t>
            </a:r>
            <a:r>
              <a:rPr lang="en-US" sz="2400" dirty="0"/>
              <a:t>http://www.wcpss.net/millbrookhs/murphy_eenv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Rules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dirty="0" smtClean="0"/>
              <a:t>Chose</a:t>
            </a:r>
            <a:r>
              <a:rPr lang="en-US" dirty="0" smtClean="0"/>
              <a:t> to follow these </a:t>
            </a:r>
            <a:r>
              <a:rPr lang="en-US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5 rules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(with a </a:t>
            </a:r>
            <a:r>
              <a:rPr lang="en-US" b="1" dirty="0" smtClean="0"/>
              <a:t>few </a:t>
            </a:r>
            <a:r>
              <a:rPr lang="en-US" dirty="0" smtClean="0"/>
              <a:t>examples) ……………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Be ready to learn every day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Prepared with all books and materials etc…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Be in assigned seat at the bell, working on bell work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Always act and speak in an appropriate manner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No cursing or rude comments, keep hands to self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Be polite and helpful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304800"/>
            <a:ext cx="4038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3058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Introduction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Who is Mr. Murphy?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Contact Information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What is Earth Science?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Being Successful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Supplies – </a:t>
            </a:r>
            <a:r>
              <a:rPr lang="en-US" sz="2000" dirty="0" smtClean="0"/>
              <a:t>from Class Syllabus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Grading – </a:t>
            </a:r>
            <a:r>
              <a:rPr lang="en-US" sz="2000" dirty="0" smtClean="0"/>
              <a:t>from Class Syllabus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Absences, make-up work and tardiness – </a:t>
            </a:r>
            <a:r>
              <a:rPr lang="en-US" sz="2000" dirty="0" smtClean="0"/>
              <a:t>from Class Syllabus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HELP and SIP – </a:t>
            </a:r>
            <a:r>
              <a:rPr lang="en-US" sz="2000" dirty="0" smtClean="0"/>
              <a:t>from Class Syllabus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Goals and Expectations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Rules and Consequences – classroom (5)  and school-wide (more than 5) – </a:t>
            </a:r>
            <a:r>
              <a:rPr lang="en-US" sz="2000" dirty="0" smtClean="0"/>
              <a:t>from Class Syllabus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Procedures – day to day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Resources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Conclusion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6211888"/>
            <a:ext cx="3124200" cy="641350"/>
          </a:xfrm>
          <a:prstGeom prst="rect">
            <a:avLst/>
          </a:prstGeom>
          <a:solidFill>
            <a:schemeClr val="accent4">
              <a:lumMod val="2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dirty="0"/>
              <a:t>THIS POWER POINT IS ON</a:t>
            </a:r>
            <a:br>
              <a:rPr lang="en-US" b="0" dirty="0"/>
            </a:br>
            <a:r>
              <a:rPr lang="en-US" b="0" dirty="0"/>
              <a:t>THE CLASS WEB SITE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486400" y="0"/>
            <a:ext cx="3657600" cy="9159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THIS POWER POINT REPEATS</a:t>
            </a:r>
            <a:br>
              <a:rPr lang="en-US" b="0"/>
            </a:br>
            <a:r>
              <a:rPr lang="en-US" b="0"/>
              <a:t>SOME OF THE INFORMATION IN THE CLASS SYLLABUS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r>
              <a:rPr lang="en-US" smtClean="0">
                <a:effectLst/>
              </a:rPr>
              <a:t>Class Rules cont……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No food, drinks or personal electronics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  <a:effectLst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smtClean="0"/>
              <a:t>Federal law states “ no food in science classrooms”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smtClean="0"/>
              <a:t>Cell phones must be OFF and out of sight unless </a:t>
            </a:r>
            <a:r>
              <a:rPr lang="en-US" sz="2400" b="1" dirty="0" smtClean="0">
                <a:solidFill>
                  <a:srgbClr val="00B050"/>
                </a:solidFill>
              </a:rPr>
              <a:t>GREEN SIGN </a:t>
            </a:r>
            <a:r>
              <a:rPr lang="en-US" sz="2400" dirty="0" smtClean="0"/>
              <a:t>is posted.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Always respect others and the classroom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  <a:effectLst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smtClean="0"/>
              <a:t>Keep room clean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smtClean="0"/>
              <a:t>No personal grooming – hair brushing etc….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smtClean="0"/>
              <a:t>No bullying or teasing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Follow teacher directions and class procedures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  <a:effectLst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smtClean="0"/>
              <a:t>Follow directions the FIRST time they are given………….and be rewarded – with the inner satisfaction of a </a:t>
            </a:r>
            <a:r>
              <a:rPr lang="en-US" sz="2400" b="1" dirty="0" smtClean="0"/>
              <a:t>job well done!</a:t>
            </a:r>
          </a:p>
          <a:p>
            <a:pPr marL="609600" indent="-609600">
              <a:lnSpc>
                <a:spcPct val="80000"/>
              </a:lnSpc>
              <a:defRPr/>
            </a:pPr>
            <a:endParaRPr lang="en-US" sz="2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Consequences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dirty="0" smtClean="0"/>
              <a:t>Consequences of poor choice -</a:t>
            </a:r>
            <a:r>
              <a:rPr lang="en-US" dirty="0" smtClean="0"/>
              <a:t> breaking class rules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L1 - warning and teacher chat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L2 - Conference with teacher, parent contact, lunch detention or ASD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L3 - Conference with teacher, parent contact, ASD, Action Plan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L4 = R</a:t>
            </a:r>
            <a:r>
              <a:rPr lang="en-US" dirty="0" smtClean="0"/>
              <a:t>eferral to administration, parent contact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Depending on the severity of the violation, levels can and will be skipped over</a:t>
            </a: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Consequences cont…..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Severe disruption of class</a:t>
            </a:r>
            <a:r>
              <a:rPr lang="en-US" dirty="0" smtClean="0"/>
              <a:t> – immediate removal from classroom by administration</a:t>
            </a:r>
            <a:endParaRPr lang="en-US" b="1" dirty="0" smtClean="0"/>
          </a:p>
          <a:p>
            <a:pPr eaLnBrk="1" hangingPunct="1">
              <a:defRPr/>
            </a:pPr>
            <a:r>
              <a:rPr lang="en-US" b="1" dirty="0" smtClean="0"/>
              <a:t>Rule Three (electronics)</a:t>
            </a:r>
            <a:r>
              <a:rPr lang="en-US" dirty="0" smtClean="0"/>
              <a:t> – one warning, then confiscation. Parent or guardian must pick up item from front office </a:t>
            </a:r>
            <a:endParaRPr lang="en-US" dirty="0"/>
          </a:p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</a:rPr>
              <a:t>We might </a:t>
            </a:r>
            <a:r>
              <a:rPr lang="en-US" b="1" dirty="0" smtClean="0">
                <a:solidFill>
                  <a:srgbClr val="FF0000"/>
                </a:solidFill>
              </a:rPr>
              <a:t>use phones in class, but you may not enter the room with any electronic device or wires turned on or visible</a:t>
            </a:r>
            <a:r>
              <a:rPr lang="en-US" b="1" dirty="0" smtClean="0"/>
              <a:t>. </a:t>
            </a:r>
          </a:p>
          <a:p>
            <a:pPr eaLnBrk="1" hangingPunct="1">
              <a:defRPr/>
            </a:pPr>
            <a:r>
              <a:rPr lang="en-US" sz="2400" b="1" dirty="0" smtClean="0"/>
              <a:t>ALL Millbrook High and WCPSS Policies </a:t>
            </a:r>
            <a:r>
              <a:rPr lang="en-US" sz="2400" dirty="0" smtClean="0"/>
              <a:t>must all be adhered to in this classroom – refer to your student handbook. (Also available online – mhs.wcpss.net)</a:t>
            </a:r>
          </a:p>
          <a:p>
            <a:pPr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School and County Rules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Let’s review some of the school and county rules that sometimes cause problems for students, especially new students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Not checking 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Off campus w/o permission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Non-compliance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Stealing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Arguing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Fighting – including threats made 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Welcome to Millbrook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30725"/>
          </a:xfrm>
        </p:spPr>
        <p:txBody>
          <a:bodyPr/>
          <a:lstStyle/>
          <a:p>
            <a:r>
              <a:rPr lang="en-US" dirty="0" smtClean="0"/>
              <a:t>Bus routes – </a:t>
            </a:r>
            <a:r>
              <a:rPr lang="en-US" sz="2400" dirty="0" smtClean="0"/>
              <a:t>make sure to ask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block teacher if you are not sure. Bus lot map on school web site</a:t>
            </a:r>
          </a:p>
          <a:p>
            <a:endParaRPr lang="en-US" sz="2400" dirty="0" smtClean="0"/>
          </a:p>
          <a:p>
            <a:r>
              <a:rPr lang="en-US" dirty="0" smtClean="0"/>
              <a:t>MHS terminology – </a:t>
            </a:r>
            <a:r>
              <a:rPr lang="en-US" sz="2400" dirty="0" smtClean="0"/>
              <a:t>Main building, pods, WCA, student services, ALC, ALC plus, student id #, lunch number</a:t>
            </a:r>
          </a:p>
          <a:p>
            <a:endParaRPr lang="en-US" sz="2400" dirty="0" smtClean="0"/>
          </a:p>
          <a:p>
            <a:r>
              <a:rPr lang="en-US" dirty="0" smtClean="0"/>
              <a:t>Healthful living – report to large gym</a:t>
            </a:r>
          </a:p>
          <a:p>
            <a:endParaRPr lang="en-US" dirty="0" smtClean="0"/>
          </a:p>
          <a:p>
            <a:r>
              <a:rPr lang="en-US" dirty="0" smtClean="0"/>
              <a:t>Lunch – go to 3</a:t>
            </a:r>
            <a:r>
              <a:rPr lang="en-US" baseline="30000" dirty="0" smtClean="0"/>
              <a:t>rd</a:t>
            </a:r>
            <a:r>
              <a:rPr lang="en-US" dirty="0" smtClean="0"/>
              <a:t> block teacher to ask which lunch you have.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30725"/>
          </a:xfrm>
        </p:spPr>
        <p:txBody>
          <a:bodyPr/>
          <a:lstStyle/>
          <a:p>
            <a:r>
              <a:rPr lang="en-US" dirty="0" smtClean="0"/>
              <a:t>Schedule wrong?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Location of</a:t>
            </a:r>
            <a:r>
              <a:rPr lang="en-US" dirty="0" smtClean="0"/>
              <a:t>…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Lockers - $5, </a:t>
            </a:r>
            <a:r>
              <a:rPr lang="en-US" dirty="0" err="1"/>
              <a:t>Ms</a:t>
            </a:r>
            <a:r>
              <a:rPr lang="en-US" dirty="0"/>
              <a:t> </a:t>
            </a:r>
            <a:r>
              <a:rPr lang="en-US" dirty="0" smtClean="0"/>
              <a:t>Cooper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Cats on Time, Electronic policy, </a:t>
            </a:r>
            <a:r>
              <a:rPr lang="en-US" dirty="0" smtClean="0"/>
              <a:t>hats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Freshmen will receive a planner in English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9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are allowed to use electronics in common areas between classes and during lunches.</a:t>
            </a:r>
          </a:p>
          <a:p>
            <a:r>
              <a:rPr lang="en-US" dirty="0" smtClean="0"/>
              <a:t>Tank-tops are allowed BUT arm holes must be even with arm pits, if no shirt is worn underneath.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1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04800"/>
            <a:ext cx="8229600" cy="1143000"/>
          </a:xfrm>
          <a:noFill/>
        </p:spPr>
        <p:txBody>
          <a:bodyPr/>
          <a:lstStyle/>
          <a:p>
            <a:r>
              <a:rPr lang="en-US" smtClean="0">
                <a:effectLst/>
              </a:rPr>
              <a:t>What is Earth Science?</a:t>
            </a:r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600200"/>
            <a:ext cx="4800600" cy="2643188"/>
          </a:xfrm>
        </p:spPr>
      </p:pic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600200"/>
            <a:ext cx="41529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57675"/>
            <a:ext cx="48006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376738"/>
            <a:ext cx="41148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12725" y="584537"/>
            <a:ext cx="83535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With your table partner, make a list of general and specific </a:t>
            </a:r>
            <a:br>
              <a:rPr lang="en-US" sz="2000" dirty="0"/>
            </a:br>
            <a:r>
              <a:rPr lang="en-US" sz="2000" dirty="0"/>
              <a:t>Earth </a:t>
            </a:r>
            <a:r>
              <a:rPr lang="en-US" sz="2000" dirty="0" smtClean="0"/>
              <a:t>and Environmental Science </a:t>
            </a:r>
            <a:r>
              <a:rPr lang="en-US" sz="2000" dirty="0"/>
              <a:t>topics visible in these images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Use your imagination</a:t>
            </a: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2362200" y="5934075"/>
            <a:ext cx="4572000" cy="923925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/>
              <a:t>Let’s watch a </a:t>
            </a:r>
            <a:r>
              <a:rPr lang="en-US">
                <a:hlinkClick r:id="rId6" action="ppaction://hlinkfile"/>
              </a:rPr>
              <a:t>short video clip </a:t>
            </a:r>
            <a:r>
              <a:rPr lang="en-US"/>
              <a:t>about careers in Earth Science and then talk about why ……….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Goals and Expectations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438400"/>
            <a:ext cx="3048000" cy="198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The anticipated result which guides action</a:t>
            </a:r>
            <a:r>
              <a:rPr lang="en-US" dirty="0" smtClean="0">
                <a:effectLst/>
              </a:rPr>
              <a:t> </a:t>
            </a: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4722813" y="2084388"/>
            <a:ext cx="41386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What you want to, or </a:t>
            </a:r>
            <a:br>
              <a:rPr lang="en-US" sz="3200" b="0"/>
            </a:br>
            <a:r>
              <a:rPr lang="en-US" sz="3200" b="0"/>
              <a:t>think will, happen</a:t>
            </a: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0" y="4343400"/>
            <a:ext cx="3657600" cy="2308324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Our </a:t>
            </a:r>
            <a:r>
              <a:rPr lang="en-US" sz="2400" dirty="0" smtClean="0"/>
              <a:t>goal </a:t>
            </a:r>
            <a:r>
              <a:rPr lang="en-US" sz="2400" dirty="0"/>
              <a:t>– </a:t>
            </a:r>
            <a:r>
              <a:rPr lang="en-US" sz="2400" dirty="0" smtClean="0"/>
              <a:t>to stretch and strengthen our brain muscles, grow our knowledge and understanding of science</a:t>
            </a:r>
            <a:endParaRPr lang="en-US" sz="2400" dirty="0"/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4724400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3959225" y="3200400"/>
            <a:ext cx="5227713" cy="2308324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Expect to </a:t>
            </a:r>
          </a:p>
          <a:p>
            <a:pPr>
              <a:buFontTx/>
              <a:buChar char="•"/>
            </a:pPr>
            <a:r>
              <a:rPr lang="en-US" sz="2400" dirty="0"/>
              <a:t> learn Earth Science</a:t>
            </a:r>
          </a:p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apply </a:t>
            </a:r>
            <a:r>
              <a:rPr lang="en-US" sz="2400" dirty="0"/>
              <a:t>Earth </a:t>
            </a:r>
            <a:r>
              <a:rPr lang="en-US" sz="2400" dirty="0" smtClean="0"/>
              <a:t>Science knowledge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 enjoy </a:t>
            </a:r>
            <a:r>
              <a:rPr lang="en-US" sz="2400" dirty="0" smtClean="0"/>
              <a:t>Earth </a:t>
            </a:r>
            <a:r>
              <a:rPr lang="en-US" sz="2400" dirty="0"/>
              <a:t>Science</a:t>
            </a:r>
          </a:p>
          <a:p>
            <a:pPr>
              <a:buFontTx/>
              <a:buChar char="•"/>
            </a:pPr>
            <a:r>
              <a:rPr lang="en-US" sz="2400" dirty="0"/>
              <a:t> feel good about </a:t>
            </a:r>
            <a:r>
              <a:rPr lang="en-US" sz="2400" dirty="0" smtClean="0"/>
              <a:t>yourself</a:t>
            </a:r>
          </a:p>
          <a:p>
            <a:pPr>
              <a:buFontTx/>
              <a:buChar char="•"/>
            </a:pPr>
            <a:r>
              <a:rPr lang="en-US" sz="2400" dirty="0" smtClean="0"/>
              <a:t> Become more intelligent</a:t>
            </a:r>
            <a:endParaRPr lang="en-US" sz="2400" dirty="0"/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0" y="1524000"/>
            <a:ext cx="3306763" cy="579438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What is a goal?</a:t>
            </a:r>
          </a:p>
        </p:txBody>
      </p:sp>
      <p:sp>
        <p:nvSpPr>
          <p:cNvPr id="26633" name="Text Box 11"/>
          <p:cNvSpPr txBox="1">
            <a:spLocks noChangeArrowheads="1"/>
          </p:cNvSpPr>
          <p:nvPr/>
        </p:nvSpPr>
        <p:spPr bwMode="auto">
          <a:xfrm>
            <a:off x="4651375" y="1447800"/>
            <a:ext cx="4492625" cy="519113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What is an expectation?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5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5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5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allAtOnce"/>
      <p:bldP spid="24580" grpId="0" build="allAtOnce"/>
      <p:bldP spid="24581" grpId="0" build="allAtOnce" animBg="1"/>
      <p:bldP spid="24583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WHY?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solidFill>
                  <a:srgbClr val="000000"/>
                </a:solidFill>
                <a:effectLst/>
              </a:rPr>
              <a:t>Procedures are a part of life. </a:t>
            </a:r>
            <a:br>
              <a:rPr lang="en-US" sz="2400" dirty="0" smtClean="0">
                <a:solidFill>
                  <a:srgbClr val="000000"/>
                </a:solidFill>
                <a:effectLst/>
              </a:rPr>
            </a:br>
            <a:r>
              <a:rPr lang="en-US" sz="2400" dirty="0" smtClean="0">
                <a:solidFill>
                  <a:srgbClr val="000000"/>
                </a:solidFill>
                <a:effectLst/>
              </a:rPr>
              <a:t>They allow complex operations to run smoothly with minimal confusion, low stress, and less wasted time.</a:t>
            </a:r>
            <a:br>
              <a:rPr lang="en-US" sz="2400" dirty="0" smtClean="0">
                <a:solidFill>
                  <a:srgbClr val="000000"/>
                </a:solidFill>
                <a:effectLst/>
              </a:rPr>
            </a:br>
            <a:endParaRPr lang="en-US" sz="2400" dirty="0" smtClean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dirty="0" smtClean="0"/>
              <a:t>Airports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dirty="0" smtClean="0"/>
              <a:t> Driving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dirty="0" smtClean="0"/>
              <a:t> Restaurants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dirty="0" smtClean="0"/>
              <a:t> Movies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dirty="0" smtClean="0"/>
              <a:t> School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>
              <a:solidFill>
                <a:srgbClr val="000000"/>
              </a:solidFill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</a:rPr>
              <a:t>Where else are procedures practiced?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0" y="0"/>
            <a:ext cx="6645275" cy="8223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To meet our goals and expectation successfully </a:t>
            </a:r>
            <a:br>
              <a:rPr lang="en-US" sz="2400" b="0"/>
            </a:br>
            <a:r>
              <a:rPr lang="en-US" sz="2400" b="0"/>
              <a:t>we will need to follow………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Introduction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Welcome to your Earth/</a:t>
            </a:r>
            <a:r>
              <a:rPr lang="en-US" sz="3600" dirty="0" err="1" smtClean="0"/>
              <a:t>Env</a:t>
            </a:r>
            <a:r>
              <a:rPr lang="en-US" sz="3600" dirty="0" smtClean="0"/>
              <a:t>. Science class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Becoming a more intelligent person </a:t>
            </a:r>
            <a:r>
              <a:rPr lang="en-US" sz="3600" dirty="0" smtClean="0"/>
              <a:t>takes effort and brain exercise</a:t>
            </a:r>
            <a:br>
              <a:rPr lang="en-US" sz="3600" dirty="0" smtClean="0"/>
            </a:b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Positive attitude is the key of success.  Let’s stay positive all the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Our Classroom Procedures</a:t>
            </a:r>
            <a:endParaRPr lang="en-US" sz="2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 smtClean="0"/>
              <a:t>1. </a:t>
            </a:r>
            <a:r>
              <a:rPr lang="en-US" sz="4000" b="1" dirty="0" smtClean="0">
                <a:solidFill>
                  <a:srgbClr val="000000"/>
                </a:solidFill>
                <a:effectLst/>
              </a:rPr>
              <a:t>Entering classroom</a:t>
            </a:r>
            <a:endParaRPr lang="en-US" b="1" dirty="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Enter the room walking and quiet</a:t>
            </a:r>
            <a:endParaRPr lang="en-US" sz="4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remove </a:t>
            </a:r>
            <a:r>
              <a:rPr lang="en-US" dirty="0" smtClean="0"/>
              <a:t>supplies from backpack  - textbook, notebook, pencil and paper (check board for additional needs)</a:t>
            </a:r>
            <a:endParaRPr lang="en-US" sz="4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Store backpacks </a:t>
            </a:r>
            <a:r>
              <a:rPr lang="en-US" dirty="0" smtClean="0"/>
              <a:t>in assigned area. </a:t>
            </a:r>
            <a:r>
              <a:rPr lang="en-US" dirty="0" smtClean="0"/>
              <a:t>If </a:t>
            </a:r>
            <a:r>
              <a:rPr lang="en-US" dirty="0" smtClean="0"/>
              <a:t>needed, sharpen pencil or pick one up</a:t>
            </a:r>
            <a:endParaRPr lang="en-US" sz="4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 </a:t>
            </a:r>
            <a:r>
              <a:rPr lang="en-US" b="1" u="sng" dirty="0" smtClean="0"/>
              <a:t>be seated before the bell rings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Read agenda for the day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Begin bell work assignment, on your own, NO talking –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BELL WORK </a:t>
            </a:r>
            <a:r>
              <a:rPr lang="en-US" sz="2800" dirty="0" smtClean="0"/>
              <a:t>stays in notebook</a:t>
            </a:r>
            <a:endParaRPr lang="en-US" sz="4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4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/>
              <a:t>2. </a:t>
            </a:r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Seating and your desk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Remain in your assigned seat the entire period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Have only </a:t>
            </a:r>
            <a:r>
              <a:rPr lang="en-US" sz="2800" dirty="0" smtClean="0"/>
              <a:t>earth </a:t>
            </a:r>
            <a:r>
              <a:rPr lang="en-US" sz="2800" dirty="0" smtClean="0"/>
              <a:t>science </a:t>
            </a:r>
            <a:r>
              <a:rPr lang="en-US" sz="2800" dirty="0" smtClean="0"/>
              <a:t>materials on your desk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Keep desk neat and clean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Sit up straight, face front,  legs fully under table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Sleeping students will be sent to ALC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Follow all safety rules, attend to personal needs before/after class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You are not be allowed to get out of seat to throw trash away.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/>
              <a:t>Getting out of seat </a:t>
            </a:r>
            <a:r>
              <a:rPr lang="en-US" sz="2800" dirty="0" smtClean="0"/>
              <a:t>– see “get teachers attention”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4000" dirty="0" smtClean="0"/>
              <a:t>3. </a:t>
            </a:r>
            <a:r>
              <a:rPr lang="en-US" sz="4000" b="1" dirty="0" smtClean="0">
                <a:solidFill>
                  <a:srgbClr val="000000"/>
                </a:solidFill>
                <a:effectLst/>
              </a:rPr>
              <a:t>Daily Agenda, Calendar, Bell Work and Assignments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1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Bell Work &amp; Daily Work</a:t>
            </a:r>
            <a:r>
              <a:rPr lang="en-US" sz="2800" dirty="0" smtClean="0"/>
              <a:t>  – </a:t>
            </a:r>
            <a:r>
              <a:rPr lang="en-US" sz="2800" dirty="0" smtClean="0"/>
              <a:t>projected on screen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Weekly schedule</a:t>
            </a:r>
            <a:r>
              <a:rPr lang="en-US" sz="2800" dirty="0" smtClean="0"/>
              <a:t> – web site and room calendar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Homework</a:t>
            </a:r>
            <a:r>
              <a:rPr lang="en-US" sz="2800" dirty="0" smtClean="0"/>
              <a:t> – on small board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check </a:t>
            </a:r>
            <a:r>
              <a:rPr lang="en-US" sz="2800" b="1" dirty="0" smtClean="0"/>
              <a:t>class web </a:t>
            </a:r>
            <a:r>
              <a:rPr lang="en-US" sz="2800" b="1" dirty="0" smtClean="0"/>
              <a:t>site</a:t>
            </a:r>
            <a:endParaRPr lang="en-US" sz="2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http://www.wcpss.net/millbrookhs/murphy_eenv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609600"/>
            <a:ext cx="420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What are we doing today?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 UNIT NOTEBOOK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Each student will keep a notebook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The first page in the NOTEBOOK will be the Unit objectives and table of contents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Each day the up-to-date notebook list will be projected, the list will also be posted on the class web site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All UNIT  work should remain in your NOTEBOOK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A day or two before the Unit test there might be a UNIT NOTEBOOK QUIZ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On the UNIT TEST DAY - You will grade your own notebook – see handout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Classroom Procedures </a:t>
            </a:r>
            <a:r>
              <a:rPr lang="en-US" sz="2800" smtClean="0"/>
              <a:t>continued..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4. </a:t>
            </a:r>
            <a:r>
              <a:rPr lang="en-US" sz="3600" b="1" dirty="0" smtClean="0">
                <a:solidFill>
                  <a:srgbClr val="000000"/>
                </a:solidFill>
                <a:effectLst/>
              </a:rPr>
              <a:t>Quieting class</a:t>
            </a:r>
            <a:r>
              <a:rPr lang="en-US" sz="3600" dirty="0" smtClean="0"/>
              <a:t>  -  give me five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Look at me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Quiet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Be still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Hands free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Listen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3277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286000"/>
            <a:ext cx="29876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5. </a:t>
            </a:r>
            <a:r>
              <a:rPr lang="en-US" sz="4000" b="1" dirty="0" smtClean="0">
                <a:solidFill>
                  <a:srgbClr val="000000"/>
                </a:solidFill>
                <a:effectLst/>
              </a:rPr>
              <a:t>When you need help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b="1" u="sng" dirty="0" smtClean="0">
                <a:effectLst/>
              </a:rPr>
              <a:t>Wish to speak</a:t>
            </a:r>
            <a:r>
              <a:rPr lang="en-US" sz="2400" b="1" u="sng" dirty="0" smtClean="0">
                <a:effectLst/>
              </a:rPr>
              <a:t>(about lesson)</a:t>
            </a:r>
            <a:r>
              <a:rPr lang="en-US" sz="2400" dirty="0" smtClean="0">
                <a:effectLst/>
              </a:rPr>
              <a:t> </a:t>
            </a:r>
            <a:r>
              <a:rPr lang="en-US" sz="2800" dirty="0" smtClean="0"/>
              <a:t>– raise hand</a:t>
            </a:r>
          </a:p>
          <a:p>
            <a:pPr eaLnBrk="1" hangingPunct="1">
              <a:defRPr/>
            </a:pPr>
            <a:r>
              <a:rPr lang="en-US" sz="2800" b="1" u="sng" dirty="0" smtClean="0">
                <a:effectLst/>
              </a:rPr>
              <a:t>To leave seat </a:t>
            </a:r>
            <a:r>
              <a:rPr lang="en-US" sz="2800" dirty="0" smtClean="0">
                <a:effectLst/>
              </a:rPr>
              <a:t> - raise hand, thumb up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b="1" u="sng" dirty="0" smtClean="0">
                <a:effectLst/>
              </a:rPr>
              <a:t>Need help</a:t>
            </a:r>
            <a:r>
              <a:rPr lang="en-US" sz="2800" dirty="0" smtClean="0"/>
              <a:t> – raise hand with a pen/pencil</a:t>
            </a:r>
          </a:p>
          <a:p>
            <a:pPr eaLnBrk="1" hangingPunct="1">
              <a:defRPr/>
            </a:pPr>
            <a:r>
              <a:rPr lang="en-US" sz="2800" dirty="0" smtClean="0"/>
              <a:t>Mr. Murphy’s signals for</a:t>
            </a:r>
          </a:p>
          <a:p>
            <a:pPr eaLnBrk="1" hangingPunct="1">
              <a:defRPr/>
            </a:pPr>
            <a:r>
              <a:rPr lang="en-US" sz="2800" dirty="0" smtClean="0"/>
              <a:t>Goal – to reduce unnecessary noise pollution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90600" y="0"/>
            <a:ext cx="6896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Classroom Procedures continued</a:t>
            </a: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..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990600" y="48006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33798" name="Rectangle 8"/>
          <p:cNvSpPr>
            <a:spLocks noChangeArrowheads="1"/>
          </p:cNvSpPr>
          <p:nvPr/>
        </p:nvSpPr>
        <p:spPr bwMode="auto">
          <a:xfrm>
            <a:off x="3124200" y="48006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Maybe</a:t>
            </a:r>
            <a:br>
              <a:rPr lang="en-US" sz="2400">
                <a:solidFill>
                  <a:srgbClr val="000000"/>
                </a:solidFill>
              </a:rPr>
            </a:br>
            <a:r>
              <a:rPr lang="en-US" sz="2400">
                <a:solidFill>
                  <a:srgbClr val="000000"/>
                </a:solidFill>
              </a:rPr>
              <a:t> later</a:t>
            </a:r>
          </a:p>
        </p:txBody>
      </p:sp>
      <p:sp>
        <p:nvSpPr>
          <p:cNvPr id="33799" name="Rectangle 9"/>
          <p:cNvSpPr>
            <a:spLocks noChangeArrowheads="1"/>
          </p:cNvSpPr>
          <p:nvPr/>
        </p:nvSpPr>
        <p:spPr bwMode="auto">
          <a:xfrm>
            <a:off x="5181600" y="48006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00"/>
                </a:solidFill>
              </a:rPr>
              <a:t>No</a:t>
            </a:r>
          </a:p>
        </p:txBody>
      </p:sp>
      <p:pic>
        <p:nvPicPr>
          <p:cNvPr id="3380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619750"/>
            <a:ext cx="8286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562600"/>
            <a:ext cx="16002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5619750"/>
            <a:ext cx="8763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Procedures cont….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4000" dirty="0" smtClean="0"/>
              <a:t>6. </a:t>
            </a:r>
            <a:r>
              <a:rPr lang="en-US" sz="4400" b="1" dirty="0" smtClean="0">
                <a:solidFill>
                  <a:srgbClr val="000000"/>
                </a:solidFill>
                <a:effectLst/>
              </a:rPr>
              <a:t>Restroom and Hall Pass</a:t>
            </a:r>
            <a:br>
              <a:rPr lang="en-US" sz="4400" b="1" dirty="0" smtClean="0">
                <a:solidFill>
                  <a:srgbClr val="000000"/>
                </a:solidFill>
                <a:effectLst/>
              </a:rPr>
            </a:br>
            <a:endParaRPr lang="en-US" sz="3600" dirty="0" smtClean="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0" y="1524000"/>
            <a:ext cx="912495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You must be given permission to leave the room</a:t>
            </a:r>
          </a:p>
          <a:p>
            <a:pPr>
              <a:buFontTx/>
              <a:buChar char="•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ABSOLUTELY NO PASSES </a:t>
            </a:r>
            <a:r>
              <a:rPr lang="en-US" sz="28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first or last 10 minutes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of class</a:t>
            </a:r>
          </a:p>
          <a:p>
            <a:pPr>
              <a:buFontTx/>
              <a:buChar char="•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You are </a:t>
            </a:r>
            <a:r>
              <a:rPr lang="en-US" sz="2800" u="sng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allowed </a:t>
            </a:r>
            <a:r>
              <a:rPr lang="en-US" sz="4000" u="sng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3</a:t>
            </a:r>
            <a:r>
              <a:rPr lang="en-US" sz="2800" u="sng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bathroom passes per quarter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>
              <a:buFontTx/>
              <a:buChar char="•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Extra passes require a doctors note</a:t>
            </a:r>
          </a:p>
          <a:p>
            <a:pPr>
              <a:buFontTx/>
              <a:buChar char="•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You must have a </a:t>
            </a:r>
            <a:r>
              <a:rPr lang="en-US" sz="28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PINK </a:t>
            </a:r>
            <a:r>
              <a:rPr 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hall pass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to leave the room</a:t>
            </a:r>
          </a:p>
          <a:p>
            <a:pPr>
              <a:buFontTx/>
              <a:buChar char="•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You will use the bathrooms </a:t>
            </a:r>
            <a:r>
              <a:rPr lang="en-US" sz="28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on 2</a:t>
            </a:r>
            <a:r>
              <a:rPr lang="en-US" sz="2800" b="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nd</a:t>
            </a:r>
            <a:r>
              <a:rPr lang="en-US" sz="28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floor</a:t>
            </a:r>
          </a:p>
          <a:p>
            <a:pPr>
              <a:buFontTx/>
              <a:buChar char="•"/>
              <a:defRPr/>
            </a:pPr>
            <a:r>
              <a:rPr lang="en-US" sz="28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Trips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to counselors, attendance office or to see an </a:t>
            </a:r>
            <a:b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administrator must be done before or after school, or during lunch.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Classroom Procedures </a:t>
            </a:r>
            <a:r>
              <a:rPr lang="en-US" sz="2800" smtClean="0"/>
              <a:t>continued..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7. </a:t>
            </a:r>
            <a:r>
              <a:rPr lang="en-US" sz="4000" b="1" dirty="0" smtClean="0">
                <a:solidFill>
                  <a:srgbClr val="000000"/>
                </a:solidFill>
                <a:effectLst/>
              </a:rPr>
              <a:t>Student work area</a:t>
            </a:r>
            <a:endParaRPr lang="en-US" sz="4000" dirty="0" smtClean="0"/>
          </a:p>
          <a:p>
            <a:pPr eaLnBrk="1" hangingPunct="1">
              <a:defRPr/>
            </a:pPr>
            <a:r>
              <a:rPr lang="en-US" dirty="0" smtClean="0"/>
              <a:t>The student work area is under the TV</a:t>
            </a:r>
          </a:p>
          <a:p>
            <a:pPr eaLnBrk="1" hangingPunct="1">
              <a:defRPr/>
            </a:pPr>
            <a:r>
              <a:rPr lang="en-US" dirty="0" smtClean="0"/>
              <a:t>Staplers, hole punch, tape, paper, tissue, paper towel and sanitizer can be found there</a:t>
            </a:r>
          </a:p>
          <a:p>
            <a:pPr eaLnBrk="1" hangingPunct="1">
              <a:defRPr/>
            </a:pPr>
            <a:r>
              <a:rPr lang="en-US" dirty="0" smtClean="0"/>
              <a:t>Please do not loiter there</a:t>
            </a:r>
          </a:p>
          <a:p>
            <a:pPr eaLnBrk="1" hangingPunct="1">
              <a:defRPr/>
            </a:pPr>
            <a:r>
              <a:rPr lang="en-US" dirty="0" smtClean="0"/>
              <a:t>Please do not leave trash there</a:t>
            </a:r>
          </a:p>
          <a:p>
            <a:pPr eaLnBrk="1" hangingPunct="1">
              <a:defRPr/>
            </a:pPr>
            <a:r>
              <a:rPr lang="en-US" dirty="0" smtClean="0"/>
              <a:t>WASHING HANDS – done at the back right </a:t>
            </a:r>
            <a:r>
              <a:rPr lang="en-US" dirty="0" smtClean="0"/>
              <a:t>sink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</a:rPr>
              <a:t>8. Pencils</a:t>
            </a:r>
          </a:p>
          <a:p>
            <a:pPr eaLnBrk="1" hangingPunct="1">
              <a:defRPr/>
            </a:pPr>
            <a:r>
              <a:rPr lang="en-US" dirty="0" smtClean="0"/>
              <a:t>You will get a new pencil if your pencil breaks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 sharpening during class</a:t>
            </a:r>
          </a:p>
          <a:p>
            <a:pPr eaLnBrk="1" hangingPunct="1">
              <a:defRPr/>
            </a:pPr>
            <a:r>
              <a:rPr lang="en-US" dirty="0" smtClean="0"/>
              <a:t>Return pencil to cup at end of class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</a:rPr>
              <a:t>9. Paper</a:t>
            </a:r>
          </a:p>
          <a:p>
            <a:pPr eaLnBrk="1" hangingPunct="1">
              <a:defRPr/>
            </a:pPr>
            <a:r>
              <a:rPr lang="en-US" dirty="0" smtClean="0"/>
              <a:t> quietly ask a neighbor for </a:t>
            </a:r>
            <a:r>
              <a:rPr lang="en-US" dirty="0" smtClean="0"/>
              <a:t>paper, </a:t>
            </a:r>
            <a:r>
              <a:rPr lang="en-US" dirty="0" smtClean="0"/>
              <a:t>or there is paper </a:t>
            </a:r>
            <a:r>
              <a:rPr lang="en-US" dirty="0" smtClean="0"/>
              <a:t>at student station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Classroom Procedures </a:t>
            </a:r>
            <a:r>
              <a:rPr lang="en-US" sz="2800" smtClean="0"/>
              <a:t>continued..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441450"/>
            <a:ext cx="8229600" cy="414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Pass papers toward the front of room</a:t>
            </a:r>
            <a:r>
              <a:rPr lang="en-US" sz="28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600" dirty="0" smtClean="0"/>
              <a:t>Returning assignments</a:t>
            </a:r>
            <a:endParaRPr lang="en-US" sz="12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3200" dirty="0" smtClean="0"/>
              <a:t>Most assignments will be returned within 1-2 days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3200" dirty="0" smtClean="0"/>
              <a:t>Absent students should check </a:t>
            </a:r>
            <a:r>
              <a:rPr lang="en-US" sz="3200" dirty="0" smtClean="0"/>
              <a:t>website</a:t>
            </a:r>
            <a:endParaRPr lang="en-US" sz="32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3200" dirty="0" smtClean="0"/>
              <a:t>Save your work for test and exam reviews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707" y="762000"/>
            <a:ext cx="55372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10. Paper movement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/>
            </a:r>
            <a:b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</a:b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762000" y="4179888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endParaRPr lang="en-US" sz="2800" b="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3380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Who is Mr. Murphy?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 have been at Millbrook for </a:t>
            </a:r>
            <a:r>
              <a:rPr lang="en-US" dirty="0" smtClean="0"/>
              <a:t>20 </a:t>
            </a:r>
            <a:r>
              <a:rPr lang="en-US" dirty="0" smtClean="0"/>
              <a:t>years</a:t>
            </a:r>
          </a:p>
          <a:p>
            <a:pPr eaLnBrk="1" hangingPunct="1">
              <a:defRPr/>
            </a:pPr>
            <a:r>
              <a:rPr lang="en-US" dirty="0" smtClean="0"/>
              <a:t>This year I am excited to be </a:t>
            </a:r>
            <a:r>
              <a:rPr lang="en-US" dirty="0" smtClean="0"/>
              <a:t>teaching </a:t>
            </a:r>
            <a:r>
              <a:rPr lang="en-US" dirty="0" smtClean="0"/>
              <a:t>Earth/</a:t>
            </a:r>
            <a:r>
              <a:rPr lang="en-US" dirty="0" err="1" smtClean="0"/>
              <a:t>Env</a:t>
            </a:r>
            <a:r>
              <a:rPr lang="en-US" dirty="0" smtClean="0"/>
              <a:t>. </a:t>
            </a:r>
            <a:r>
              <a:rPr lang="en-US" dirty="0" smtClean="0"/>
              <a:t>Science and Meteorology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 manage the school web site</a:t>
            </a:r>
          </a:p>
          <a:p>
            <a:pPr eaLnBrk="1" hangingPunct="1">
              <a:defRPr/>
            </a:pPr>
            <a:r>
              <a:rPr lang="en-US" dirty="0" smtClean="0"/>
              <a:t>Born in NY, I moved to NC in 1970</a:t>
            </a:r>
          </a:p>
          <a:p>
            <a:pPr eaLnBrk="1" hangingPunct="1">
              <a:defRPr/>
            </a:pPr>
            <a:r>
              <a:rPr lang="en-US" dirty="0" smtClean="0"/>
              <a:t>Graduated from NC State, also attended ECU</a:t>
            </a:r>
          </a:p>
          <a:p>
            <a:pPr eaLnBrk="1" hangingPunct="1">
              <a:defRPr/>
            </a:pPr>
            <a:r>
              <a:rPr lang="en-US" dirty="0" smtClean="0"/>
              <a:t>Married with 3 </a:t>
            </a:r>
            <a:r>
              <a:rPr lang="en-US" dirty="0" smtClean="0"/>
              <a:t>children, one </a:t>
            </a:r>
            <a:r>
              <a:rPr lang="en-US" dirty="0" smtClean="0"/>
              <a:t>grandson and </a:t>
            </a:r>
            <a:r>
              <a:rPr lang="en-US" dirty="0" smtClean="0"/>
              <a:t>two grand-daughters.</a:t>
            </a:r>
            <a:endParaRPr lang="en-US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11. Turning in assignments</a:t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30725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charset="0"/>
              </a:rPr>
              <a:t>Be certain your name, date and period </a:t>
            </a:r>
            <a:r>
              <a:rPr lang="en-US" dirty="0">
                <a:latin typeface="Tahoma" charset="0"/>
              </a:rPr>
              <a:t>are marked in </a:t>
            </a:r>
            <a:r>
              <a:rPr lang="en-US" dirty="0">
                <a:solidFill>
                  <a:srgbClr val="FF0000"/>
                </a:solidFill>
                <a:latin typeface="Tahoma" charset="0"/>
              </a:rPr>
              <a:t>top right corner</a:t>
            </a:r>
            <a:r>
              <a:rPr lang="en-US" dirty="0">
                <a:latin typeface="Tahoma" charset="0"/>
              </a:rPr>
              <a:t>, loose papers should be </a:t>
            </a:r>
            <a:r>
              <a:rPr lang="en-US" dirty="0" smtClean="0">
                <a:latin typeface="Tahoma" charset="0"/>
              </a:rPr>
              <a:t>stapled</a:t>
            </a:r>
          </a:p>
          <a:p>
            <a:pPr marL="0" indent="0">
              <a:buNone/>
              <a:defRPr/>
            </a:pPr>
            <a:endParaRPr lang="en-US" dirty="0">
              <a:latin typeface="Tahoma" charset="0"/>
            </a:endParaRPr>
          </a:p>
          <a:p>
            <a:pPr>
              <a:buFontTx/>
              <a:buChar char="•"/>
              <a:defRPr/>
            </a:pPr>
            <a:r>
              <a:rPr lang="en-US" dirty="0">
                <a:latin typeface="Tahoma" charset="0"/>
              </a:rPr>
              <a:t>  completed assignments are to be handed to Mr. Murphy directly or passed over at the specified </a:t>
            </a:r>
            <a:r>
              <a:rPr lang="en-US" dirty="0" smtClean="0">
                <a:latin typeface="Tahoma" charset="0"/>
              </a:rPr>
              <a:t>time</a:t>
            </a:r>
          </a:p>
          <a:p>
            <a:pPr>
              <a:buFontTx/>
              <a:buChar char="•"/>
              <a:defRPr/>
            </a:pPr>
            <a:endParaRPr lang="en-US" dirty="0">
              <a:latin typeface="Tahoma" charset="0"/>
            </a:endParaRPr>
          </a:p>
          <a:p>
            <a:pPr>
              <a:buFontTx/>
              <a:buChar char="•"/>
              <a:defRPr/>
            </a:pPr>
            <a:r>
              <a:rPr lang="en-US" dirty="0" smtClean="0">
                <a:latin typeface="Tahoma" charset="0"/>
              </a:rPr>
              <a:t>Under no circumstances share your work with another student, otherwise you risk getting a ZERO</a:t>
            </a:r>
            <a:endParaRPr lang="en-US" dirty="0"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453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rgbClr val="000000"/>
                </a:solidFill>
                <a:effectLst/>
              </a:rPr>
              <a:t>12. Transitions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0" y="1828800"/>
            <a:ext cx="919003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 “</a:t>
            </a:r>
            <a:r>
              <a:rPr lang="en-US" sz="2800" dirty="0"/>
              <a:t>In TWO minutes I will want you to…………”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 smtClean="0"/>
              <a:t>Take </a:t>
            </a:r>
            <a:r>
              <a:rPr lang="en-US" sz="2800" dirty="0"/>
              <a:t>this to mean - </a:t>
            </a:r>
          </a:p>
          <a:p>
            <a:pPr lvl="1">
              <a:buFontTx/>
              <a:buChar char="•"/>
            </a:pPr>
            <a:r>
              <a:rPr lang="en-US" sz="2800" dirty="0"/>
              <a:t>It is time to finish the task you are working on</a:t>
            </a:r>
          </a:p>
          <a:p>
            <a:pPr lvl="1">
              <a:buFontTx/>
              <a:buChar char="•"/>
            </a:pPr>
            <a:r>
              <a:rPr lang="en-US" sz="2800" dirty="0"/>
              <a:t>Prepare for another task</a:t>
            </a:r>
          </a:p>
          <a:p>
            <a:pPr lvl="1">
              <a:buFontTx/>
              <a:buChar char="•"/>
            </a:pPr>
            <a:r>
              <a:rPr lang="en-US" sz="2800" dirty="0"/>
              <a:t>Refocus on the new task</a:t>
            </a:r>
          </a:p>
          <a:p>
            <a:pPr lvl="1">
              <a:buFontTx/>
              <a:buChar char="•"/>
            </a:pP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When I say “change” you will put away the</a:t>
            </a:r>
            <a:br>
              <a:rPr lang="en-US" sz="2800" dirty="0"/>
            </a:br>
            <a:r>
              <a:rPr lang="en-US" sz="2800" dirty="0"/>
              <a:t> current work and be prepared to start</a:t>
            </a:r>
            <a:br>
              <a:rPr lang="en-US" sz="2800" dirty="0"/>
            </a:br>
            <a:r>
              <a:rPr lang="en-US" sz="2800" dirty="0"/>
              <a:t> new assignment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7630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11. Class participation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3600" dirty="0" smtClean="0"/>
              <a:t>I will keep track of class participation using an app on my phone.</a:t>
            </a:r>
            <a:br>
              <a:rPr lang="en-US" sz="3600" dirty="0" smtClean="0"/>
            </a:b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Students consistently not taking part in class will be </a:t>
            </a:r>
            <a:r>
              <a:rPr lang="en-US" sz="3600" dirty="0" smtClean="0"/>
              <a:t>assigned </a:t>
            </a:r>
            <a:r>
              <a:rPr lang="en-US" sz="3600" dirty="0" smtClean="0"/>
              <a:t>extra participation time at lunch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81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229600" cy="1828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13. </a:t>
            </a:r>
            <a:r>
              <a:rPr lang="en-US" b="1" dirty="0" smtClean="0">
                <a:solidFill>
                  <a:srgbClr val="000000"/>
                </a:solidFill>
                <a:effectLst/>
              </a:rPr>
              <a:t>Working in groups</a:t>
            </a:r>
            <a:endParaRPr lang="en-US" sz="4000" b="1" dirty="0" smtClean="0">
              <a:solidFill>
                <a:srgbClr val="000000"/>
              </a:solidFill>
              <a:effectLst/>
            </a:endParaRPr>
          </a:p>
          <a:p>
            <a:pPr eaLnBrk="1" hangingPunct="1">
              <a:defRPr/>
            </a:pPr>
            <a:r>
              <a:rPr lang="en-US" dirty="0" smtClean="0"/>
              <a:t>Please listen careful to directions on days we work in groups</a:t>
            </a:r>
          </a:p>
          <a:p>
            <a:pPr eaLnBrk="1" hangingPunct="1">
              <a:defRPr/>
            </a:pPr>
            <a:r>
              <a:rPr lang="en-US" dirty="0" smtClean="0"/>
              <a:t>Before each activity we will go over proper procedures(see lab procedures below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r>
              <a:rPr lang="en-US" dirty="0" smtClean="0"/>
              <a:t>Mr. Murphy will normally design the groups</a:t>
            </a:r>
            <a:endParaRPr lang="en-US" dirty="0" smtClean="0"/>
          </a:p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</a:rPr>
              <a:t>NO SHARING WORK BETWEEN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860" y="1219200"/>
            <a:ext cx="8229600" cy="4530725"/>
          </a:xfrm>
        </p:spPr>
        <p:txBody>
          <a:bodyPr/>
          <a:lstStyle/>
          <a:p>
            <a:pPr>
              <a:buFont typeface="Arial" charset="0"/>
              <a:buAutoNum type="arabicPeriod"/>
            </a:pPr>
            <a:r>
              <a:rPr lang="en-US" sz="2400" dirty="0"/>
              <a:t> Follow all safety procedures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Remain at your assigned lab station until given permission to move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90% of the time your teacher will assign groups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All group members must participate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Each group member will have a job, work cooperatively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Make sure ALL GROUP MEMBERS names are on the paper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Groups must work independently, no sharing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Keep papers away from water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Stations should be clean, dry and set up for next class</a:t>
            </a:r>
            <a:br>
              <a:rPr lang="en-US" sz="2400" dirty="0"/>
            </a:br>
            <a:r>
              <a:rPr lang="en-US" sz="2400" dirty="0"/>
              <a:t> before the bell rings</a:t>
            </a:r>
          </a:p>
          <a:p>
            <a:pPr>
              <a:buFont typeface="Arial" charset="0"/>
              <a:buAutoNum type="arabicPeriod"/>
            </a:pPr>
            <a:r>
              <a:rPr lang="en-US" sz="2400" dirty="0"/>
              <a:t>Return to your assigned seats when you are finished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46073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000000"/>
                </a:solidFill>
              </a:rPr>
              <a:t>14. Lab procedures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406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effectLst/>
              </a:rPr>
              <a:t>15. Finishing early?</a:t>
            </a:r>
            <a:endParaRPr lang="en-US" sz="3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You finished all your assigned Earth Science work? Great. You can spend time reading in the textbook for 10 </a:t>
            </a:r>
            <a:r>
              <a:rPr lang="en-US" sz="3600" dirty="0" smtClean="0"/>
              <a:t>minutes/ and </a:t>
            </a:r>
            <a:r>
              <a:rPr lang="en-US" sz="3600" b="1" dirty="0" smtClean="0">
                <a:solidFill>
                  <a:srgbClr val="FF0000"/>
                </a:solidFill>
              </a:rPr>
              <a:t>PLEASE DO NOT SHARE YOUR COMPLETED WORK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Then, you may work on another subject or ask Mr. Murphy if there are any classroom chores that need to be done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It is NOT time to talk and 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16. End of class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– when Mr. Murphy says “we are done”, not at the bell, quietly slide chairs under table (4th block – put chairs on top of desk), then exit room quietly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Lab stations, desks and chairs must be clean and orderly before leaving room, </a:t>
            </a:r>
            <a:r>
              <a:rPr lang="en-US" sz="2800" b="1" dirty="0" smtClean="0">
                <a:solidFill>
                  <a:srgbClr val="FF00FF"/>
                </a:solidFill>
              </a:rPr>
              <a:t>hold trash until bell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If I cause you to be late, I will write you a pass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If you cause you to be late, I will not write you a pass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7. Homework</a:t>
            </a:r>
            <a:endParaRPr lang="en-US" b="1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228600" y="1905000"/>
            <a:ext cx="8915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3200" dirty="0"/>
              <a:t>Homework is designed to review or</a:t>
            </a:r>
            <a:br>
              <a:rPr lang="en-US" sz="3200" dirty="0"/>
            </a:br>
            <a:r>
              <a:rPr lang="en-US" sz="3200" dirty="0"/>
              <a:t> reinforce material learned in class</a:t>
            </a:r>
            <a:br>
              <a:rPr lang="en-US" sz="3200" dirty="0"/>
            </a:br>
            <a:endParaRPr lang="en-US" sz="3200" dirty="0"/>
          </a:p>
          <a:p>
            <a:pPr>
              <a:buFont typeface="Arial" charset="0"/>
              <a:buChar char="•"/>
            </a:pPr>
            <a:r>
              <a:rPr lang="en-US" sz="3200" dirty="0"/>
              <a:t> Unfinished class work </a:t>
            </a:r>
            <a:r>
              <a:rPr lang="en-US" sz="3200" dirty="0" smtClean="0"/>
              <a:t> becomes homework</a:t>
            </a:r>
            <a:br>
              <a:rPr lang="en-US" sz="3200" dirty="0" smtClean="0"/>
            </a:br>
            <a:endParaRPr lang="en-US" sz="3200" dirty="0" smtClean="0"/>
          </a:p>
          <a:p>
            <a:pPr>
              <a:buFont typeface="Arial" charset="0"/>
              <a:buChar char="•"/>
            </a:pPr>
            <a:r>
              <a:rPr lang="en-US" sz="3200" dirty="0" smtClean="0"/>
              <a:t>Pay attention for opportunities to</a:t>
            </a:r>
          </a:p>
          <a:p>
            <a:r>
              <a:rPr lang="en-US" sz="3200" dirty="0" smtClean="0"/>
              <a:t>earn “homework passes”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effectLst/>
              </a:rPr>
              <a:t>18. Testing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Tests will be a combination of multiple choice, fill-in, true false and short answer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After completing your test you will proceed to the next assignment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There will be a STATE FINAL EXAM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LOW TEST GRADES?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Classroom Procedures </a:t>
            </a:r>
            <a:r>
              <a:rPr lang="en-US" sz="2800" smtClean="0"/>
              <a:t>continued..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19. Emergencies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Fire Drill</a:t>
            </a:r>
            <a:br>
              <a:rPr lang="en-US" dirty="0" smtClean="0"/>
            </a:br>
            <a:r>
              <a:rPr lang="en-US" dirty="0" smtClean="0"/>
              <a:t>- we will practice our Fire Drill procedures tomorrow</a:t>
            </a:r>
          </a:p>
          <a:p>
            <a:pPr eaLnBrk="1" hangingPunct="1">
              <a:defRPr/>
            </a:pPr>
            <a:r>
              <a:rPr lang="en-US" dirty="0" smtClean="0"/>
              <a:t>Tornado </a:t>
            </a:r>
            <a:r>
              <a:rPr lang="en-US" dirty="0" smtClean="0"/>
              <a:t>Drill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Contact Information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E-mail – </a:t>
            </a:r>
            <a:r>
              <a:rPr lang="en-US" sz="3600" dirty="0" smtClean="0">
                <a:hlinkClick r:id="rId2"/>
              </a:rPr>
              <a:t>bmurphy@wcpss.net</a:t>
            </a:r>
            <a:r>
              <a:rPr lang="en-US" sz="36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You </a:t>
            </a:r>
            <a:r>
              <a:rPr lang="en-US" sz="3600" dirty="0" smtClean="0"/>
              <a:t>must use WCPSS e-mail for all teacher-student correspondence.</a:t>
            </a:r>
          </a:p>
          <a:p>
            <a:pPr eaLnBrk="1" hangingPunct="1">
              <a:defRPr/>
            </a:pPr>
            <a:r>
              <a:rPr lang="en-US" sz="3600" dirty="0" smtClean="0"/>
              <a:t>Phone – call 850-8787 and leave a message</a:t>
            </a:r>
          </a:p>
          <a:p>
            <a:pPr eaLnBrk="1" hangingPunct="1">
              <a:defRPr/>
            </a:pPr>
            <a:r>
              <a:rPr lang="en-US" sz="3600" dirty="0" smtClean="0"/>
              <a:t>Web Site  – updated daily</a:t>
            </a:r>
            <a:br>
              <a:rPr lang="en-US" sz="3600" dirty="0" smtClean="0"/>
            </a:br>
            <a:r>
              <a:rPr lang="en-US" sz="4800" dirty="0" smtClean="0"/>
              <a:t>http</a:t>
            </a:r>
            <a:r>
              <a:rPr lang="en-US" sz="4800" dirty="0" smtClean="0"/>
              <a:t>://www.wcpss.net/</a:t>
            </a:r>
            <a:br>
              <a:rPr lang="en-US" sz="4800" dirty="0" smtClean="0"/>
            </a:br>
            <a:r>
              <a:rPr lang="en-US" sz="4800" dirty="0" err="1" smtClean="0"/>
              <a:t>millbrookhs</a:t>
            </a:r>
            <a:r>
              <a:rPr lang="en-US" sz="4800" dirty="0" smtClean="0"/>
              <a:t>/</a:t>
            </a:r>
            <a:r>
              <a:rPr lang="en-US" sz="4800" dirty="0" err="1" smtClean="0"/>
              <a:t>murphy_eenv</a:t>
            </a:r>
            <a:endParaRPr lang="en-US" sz="2000" dirty="0" smtClean="0"/>
          </a:p>
          <a:p>
            <a:pPr marL="0" indent="0" eaLnBrk="1" hangingPunct="1">
              <a:buNone/>
              <a:defRPr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Classroom Procedures </a:t>
            </a:r>
            <a:r>
              <a:rPr lang="en-US" sz="2800" smtClean="0"/>
              <a:t>continued..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effectLst/>
              </a:rPr>
              <a:t>20. Announcements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During 2</a:t>
            </a:r>
            <a:r>
              <a:rPr lang="en-US" baseline="30000" dirty="0" smtClean="0"/>
              <a:t>nd</a:t>
            </a:r>
            <a:r>
              <a:rPr lang="en-US" dirty="0" smtClean="0"/>
              <a:t> Block the office makes announcements</a:t>
            </a:r>
          </a:p>
          <a:p>
            <a:pPr eaLnBrk="1" hangingPunct="1">
              <a:defRPr/>
            </a:pPr>
            <a:r>
              <a:rPr lang="en-US" dirty="0" smtClean="0"/>
              <a:t>We will have a quiet room during announcements</a:t>
            </a:r>
          </a:p>
          <a:p>
            <a:pPr eaLnBrk="1" hangingPunct="1">
              <a:defRPr/>
            </a:pPr>
            <a:r>
              <a:rPr lang="en-US" dirty="0" smtClean="0"/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Classroom Procedures </a:t>
            </a:r>
            <a:r>
              <a:rPr lang="en-US" sz="2800" dirty="0" smtClean="0"/>
              <a:t>continued..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21. Substitute Teachers</a:t>
            </a:r>
            <a:endParaRPr lang="en-US" sz="3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We will welcome the substitute and show respect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Whenever Mr. Murphy is absent there will be assignments that will be completed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All normal classroom procedures will be followed – the substitute will have studied this power point before entering the classroom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Any names turned in for discipline will receive automatic ASD, no questions, no explanations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  <a:noFill/>
        </p:spPr>
        <p:txBody>
          <a:bodyPr/>
          <a:lstStyle/>
          <a:p>
            <a:r>
              <a:rPr lang="en-US" dirty="0" smtClean="0">
                <a:effectLst/>
              </a:rPr>
              <a:t>Classroom procedures cont….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29600" cy="4530725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dirty="0" smtClean="0">
                <a:solidFill>
                  <a:srgbClr val="000000"/>
                </a:solidFill>
                <a:effectLst/>
              </a:rPr>
              <a:t>22.</a:t>
            </a:r>
            <a:r>
              <a:rPr lang="en-US" sz="3600" b="1" dirty="0" smtClean="0">
                <a:solidFill>
                  <a:srgbClr val="000000"/>
                </a:solidFill>
                <a:effectLst/>
              </a:rPr>
              <a:t> Personal space</a:t>
            </a:r>
            <a:r>
              <a:rPr lang="en-US" b="1" dirty="0" smtClean="0">
                <a:effectLst/>
              </a:rPr>
              <a:t> </a:t>
            </a:r>
            <a:r>
              <a:rPr lang="en-US" dirty="0" smtClean="0">
                <a:effectLst/>
              </a:rPr>
              <a:t>– respect each persons “personal space”</a:t>
            </a:r>
          </a:p>
          <a:p>
            <a:r>
              <a:rPr lang="en-US" dirty="0" smtClean="0">
                <a:effectLst/>
              </a:rPr>
              <a:t>Do not touch another person</a:t>
            </a:r>
          </a:p>
          <a:p>
            <a:r>
              <a:rPr lang="en-US" dirty="0" smtClean="0">
                <a:effectLst/>
              </a:rPr>
              <a:t>Do not touch someone's book or calculator or pencil etc….without permission</a:t>
            </a:r>
          </a:p>
          <a:p>
            <a:r>
              <a:rPr lang="en-US" dirty="0" smtClean="0">
                <a:effectLst/>
              </a:rPr>
              <a:t>NEVER </a:t>
            </a:r>
            <a:r>
              <a:rPr lang="en-US" dirty="0" smtClean="0">
                <a:effectLst/>
              </a:rPr>
              <a:t>touch the </a:t>
            </a:r>
            <a:r>
              <a:rPr lang="en-US" dirty="0" smtClean="0">
                <a:effectLst/>
              </a:rPr>
              <a:t>projector or computers without </a:t>
            </a:r>
            <a:r>
              <a:rPr lang="en-US" dirty="0" smtClean="0">
                <a:effectLst/>
              </a:rPr>
              <a:t>permission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Conclusion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More procedures will be added as needed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Procedures will be changed as needed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We will refer back to this power point daily and practice our procedures until we get them right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Students who continually fail to follow a specific procedure will have the procedure turned into a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RULE</a:t>
            </a:r>
            <a:r>
              <a:rPr lang="en-US" dirty="0" smtClean="0"/>
              <a:t> and Rule Violation consequences will be instated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838200" y="5562600"/>
            <a:ext cx="8076250" cy="95410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THANK YOU FOR HELPING MAKE THIS A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GREAT SEMESTER </a:t>
            </a:r>
            <a:r>
              <a:rPr lang="en-US" sz="2800" dirty="0"/>
              <a:t>IN </a:t>
            </a:r>
            <a:r>
              <a:rPr lang="en-US" sz="2800" dirty="0" smtClean="0"/>
              <a:t>EARTH/ENV. </a:t>
            </a:r>
            <a:r>
              <a:rPr lang="en-US" sz="2800" dirty="0"/>
              <a:t>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Being Successful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Highly Successful </a:t>
            </a:r>
            <a:r>
              <a:rPr lang="en-US" sz="2800" dirty="0" smtClean="0">
                <a:effectLst/>
                <a:hlinkClick r:id="rId2" tooltip="High School"/>
              </a:rPr>
              <a:t>High School</a:t>
            </a:r>
            <a:r>
              <a:rPr lang="en-US" sz="2800" b="1" dirty="0" smtClean="0"/>
              <a:t> Students Are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Organized</a:t>
            </a:r>
            <a:endParaRPr lang="en-US" b="1" dirty="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ffectLst/>
              </a:rPr>
              <a:t>Ask Questions</a:t>
            </a:r>
            <a:r>
              <a:rPr lang="en-US" dirty="0" smtClean="0"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ffectLst/>
              </a:rPr>
              <a:t>Have Support</a:t>
            </a:r>
            <a:r>
              <a:rPr lang="en-US" dirty="0" smtClean="0"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ffectLst/>
              </a:rPr>
              <a:t>Focus on Learning, Not Grades</a:t>
            </a:r>
            <a:r>
              <a:rPr lang="en-US" dirty="0" smtClean="0">
                <a:effectLst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effectLst/>
              </a:rPr>
              <a:t>Read Independently</a:t>
            </a:r>
            <a:r>
              <a:rPr lang="en-US" dirty="0" smtClean="0">
                <a:effectLst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effectLst/>
              </a:rPr>
              <a:t>Are Well-Mannered</a:t>
            </a:r>
            <a:r>
              <a:rPr lang="en-US" dirty="0" smtClean="0">
                <a:effectLst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effectLst/>
              </a:rPr>
              <a:t>Have Fun in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Supplies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6106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Pencils</a:t>
            </a:r>
          </a:p>
          <a:p>
            <a:pPr eaLnBrk="1" hangingPunct="1">
              <a:defRPr/>
            </a:pPr>
            <a:r>
              <a:rPr lang="en-US" sz="3600" dirty="0" smtClean="0"/>
              <a:t>Paper</a:t>
            </a:r>
          </a:p>
          <a:p>
            <a:pPr eaLnBrk="1" hangingPunct="1">
              <a:defRPr/>
            </a:pPr>
            <a:r>
              <a:rPr lang="en-US" sz="3600" dirty="0" smtClean="0"/>
              <a:t>Graph Paper (about 20 sheets)</a:t>
            </a:r>
          </a:p>
          <a:p>
            <a:pPr eaLnBrk="1" hangingPunct="1">
              <a:defRPr/>
            </a:pPr>
            <a:r>
              <a:rPr lang="en-US" sz="3600" dirty="0" smtClean="0"/>
              <a:t>Any size 3-ring Binder – use for UNIT papers, can be </a:t>
            </a:r>
            <a:r>
              <a:rPr lang="en-US" sz="3600" dirty="0" smtClean="0"/>
              <a:t>multi-subject</a:t>
            </a:r>
            <a:r>
              <a:rPr lang="en-US" sz="3600" dirty="0" smtClean="0"/>
              <a:t>.</a:t>
            </a:r>
          </a:p>
          <a:p>
            <a:pPr eaLnBrk="1" hangingPunct="1">
              <a:defRPr/>
            </a:pPr>
            <a:r>
              <a:rPr lang="en-US" sz="3600" dirty="0" smtClean="0"/>
              <a:t>Cheap calculator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0" y="4876800"/>
            <a:ext cx="9144000" cy="181588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6600"/>
                </a:solidFill>
              </a:rPr>
              <a:t>Laboratory Fee</a:t>
            </a:r>
            <a:r>
              <a:rPr lang="en-US" sz="2800" b="0" dirty="0">
                <a:solidFill>
                  <a:srgbClr val="000000"/>
                </a:solidFill>
              </a:rPr>
              <a:t> – Each student enrolled in Earth Science should submit $5.00 to cover necessary non-reusable lab supplies and equipment. </a:t>
            </a:r>
            <a:r>
              <a:rPr lang="en-US" sz="2800" dirty="0">
                <a:solidFill>
                  <a:srgbClr val="000000"/>
                </a:solidFill>
              </a:rPr>
              <a:t>Please </a:t>
            </a:r>
            <a:r>
              <a:rPr lang="en-US" sz="2800" dirty="0" smtClean="0">
                <a:solidFill>
                  <a:srgbClr val="000000"/>
                </a:solidFill>
              </a:rPr>
              <a:t>pay on-line from the school web site (OSP)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8200"/>
            <a:ext cx="82296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2"/>
              </a:rPr>
              <a:t>Web Site</a:t>
            </a:r>
            <a:r>
              <a:rPr lang="en-US" dirty="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en-US" dirty="0" smtClean="0"/>
              <a:t>– course syllabus, this Power Point, Unit Objectives, Unit Notebook outlines, Notes, Daily Schedule, web lessons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Textbook </a:t>
            </a:r>
            <a:r>
              <a:rPr lang="en-US" dirty="0" smtClean="0"/>
              <a:t>– class set only. (I have a few books on </a:t>
            </a:r>
            <a:r>
              <a:rPr lang="en-US" dirty="0" smtClean="0"/>
              <a:t>CD)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Tutoring</a:t>
            </a:r>
            <a:r>
              <a:rPr lang="en-US" dirty="0" smtClean="0"/>
              <a:t> – with Mr. Murphy and/or Earth/</a:t>
            </a:r>
            <a:r>
              <a:rPr lang="en-US" dirty="0" err="1" smtClean="0"/>
              <a:t>Env</a:t>
            </a:r>
            <a:r>
              <a:rPr lang="en-US" dirty="0" smtClean="0"/>
              <a:t>. Science  Tutoring Team – schedule will be posted next week</a:t>
            </a:r>
          </a:p>
          <a:p>
            <a:pPr eaLnBrk="1" hangingPunct="1">
              <a:defRPr/>
            </a:pPr>
            <a:r>
              <a:rPr lang="en-US" dirty="0" smtClean="0"/>
              <a:t>PLUS  </a:t>
            </a:r>
            <a:r>
              <a:rPr lang="en-US" dirty="0" smtClean="0"/>
              <a:t>this year we have FLEX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38200" y="-304800"/>
            <a:ext cx="8229600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sz="4800" b="1" dirty="0" err="1" smtClean="0"/>
              <a:t>Technolgy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/>
              <a:t>Web Site  </a:t>
            </a:r>
            <a:r>
              <a:rPr lang="en-US" sz="3600" dirty="0"/>
              <a:t>– </a:t>
            </a:r>
            <a:br>
              <a:rPr lang="en-US" sz="3600" dirty="0"/>
            </a:br>
            <a:r>
              <a:rPr lang="en-US" sz="2400" dirty="0"/>
              <a:t>http://</a:t>
            </a:r>
            <a:r>
              <a:rPr lang="en-US" sz="2400" dirty="0" smtClean="0"/>
              <a:t>www.wcpss.net/millbrookhs/murphy_eenv</a:t>
            </a:r>
            <a:endParaRPr lang="en-US" sz="2400" dirty="0"/>
          </a:p>
          <a:p>
            <a:pPr eaLnBrk="1" hangingPunct="1">
              <a:defRPr/>
            </a:pPr>
            <a:r>
              <a:rPr lang="en-US" sz="3600" b="1" dirty="0" smtClean="0"/>
              <a:t>QUIZLET </a:t>
            </a:r>
            <a:r>
              <a:rPr lang="en-US" sz="3600" b="1" dirty="0" smtClean="0"/>
              <a:t>– </a:t>
            </a:r>
            <a:r>
              <a:rPr lang="en-US" sz="2800" dirty="0" smtClean="0">
                <a:effectLst/>
              </a:rPr>
              <a:t>(required) </a:t>
            </a:r>
            <a:r>
              <a:rPr lang="en-US" sz="2000" b="1" dirty="0" smtClean="0"/>
              <a:t>go to QUIZLET.COM, create an account, join MHS Earth/</a:t>
            </a:r>
            <a:r>
              <a:rPr lang="en-US" sz="2000" b="1" dirty="0" err="1" smtClean="0"/>
              <a:t>Env</a:t>
            </a:r>
            <a:r>
              <a:rPr lang="en-US" sz="2000" b="1" dirty="0"/>
              <a:t> </a:t>
            </a:r>
            <a:r>
              <a:rPr lang="en-US" sz="2000" b="1" dirty="0" smtClean="0"/>
              <a:t>Science</a:t>
            </a:r>
          </a:p>
          <a:p>
            <a:pPr eaLnBrk="1" hangingPunct="1">
              <a:defRPr/>
            </a:pPr>
            <a:r>
              <a:rPr lang="en-US" sz="3600" b="1" dirty="0" smtClean="0"/>
              <a:t>SOCRATIVE APP </a:t>
            </a:r>
            <a:r>
              <a:rPr lang="en-US" sz="2800" dirty="0" smtClean="0">
                <a:effectLst/>
              </a:rPr>
              <a:t>(required) </a:t>
            </a:r>
            <a:r>
              <a:rPr lang="en-US" sz="3600" b="1" dirty="0" smtClean="0"/>
              <a:t>– </a:t>
            </a:r>
            <a:r>
              <a:rPr lang="en-US" sz="2000" b="1" dirty="0" smtClean="0"/>
              <a:t>if you have a Smart Phone, please download the app</a:t>
            </a:r>
          </a:p>
          <a:p>
            <a:pPr eaLnBrk="1" hangingPunct="1">
              <a:defRPr/>
            </a:pPr>
            <a:r>
              <a:rPr lang="en-US" sz="3600" b="1" dirty="0" smtClean="0"/>
              <a:t>TWITTER – </a:t>
            </a:r>
            <a:r>
              <a:rPr lang="en-US" sz="2400" dirty="0" smtClean="0">
                <a:effectLst/>
              </a:rPr>
              <a:t>(optional but useful) </a:t>
            </a:r>
            <a:r>
              <a:rPr lang="en-US" sz="2400" b="1" dirty="0" smtClean="0"/>
              <a:t>please join @</a:t>
            </a:r>
            <a:r>
              <a:rPr lang="en-US" sz="2400" b="1" dirty="0" err="1" smtClean="0"/>
              <a:t>MHS_EarthEnv</a:t>
            </a:r>
            <a:endParaRPr lang="en-US" sz="2400" b="1" dirty="0" smtClean="0"/>
          </a:p>
          <a:p>
            <a:pPr eaLnBrk="1" hangingPunct="1">
              <a:defRPr/>
            </a:pPr>
            <a:r>
              <a:rPr lang="en-US" sz="3600" b="1" dirty="0" smtClean="0"/>
              <a:t>iPads and laptops </a:t>
            </a:r>
            <a:r>
              <a:rPr lang="en-US" sz="2400" b="1" dirty="0" smtClean="0"/>
              <a:t>– mini iPads will be used on a regular basis.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2621</TotalTime>
  <Words>2592</Words>
  <Application>Microsoft Office PowerPoint</Application>
  <PresentationFormat>On-screen Show (4:3)</PresentationFormat>
  <Paragraphs>389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Balance</vt:lpstr>
      <vt:lpstr>WELCOME TO  Earth/Environmental SCIENCE or Meteorology</vt:lpstr>
      <vt:lpstr>Outline</vt:lpstr>
      <vt:lpstr>Introduction</vt:lpstr>
      <vt:lpstr>Who is Mr. Murphy?</vt:lpstr>
      <vt:lpstr>Contact Information</vt:lpstr>
      <vt:lpstr>Being Successful</vt:lpstr>
      <vt:lpstr>Supplies</vt:lpstr>
      <vt:lpstr>Resources</vt:lpstr>
      <vt:lpstr>Technolgy </vt:lpstr>
      <vt:lpstr>Grading</vt:lpstr>
      <vt:lpstr>…..more Grading</vt:lpstr>
      <vt:lpstr>PowerPoint Presentation</vt:lpstr>
      <vt:lpstr>Being absent and make-up work</vt:lpstr>
      <vt:lpstr>Make-up Work    cont…..</vt:lpstr>
      <vt:lpstr>Tardy – not in the room before the bell rings</vt:lpstr>
      <vt:lpstr>Additional tardy rule</vt:lpstr>
      <vt:lpstr>TIP</vt:lpstr>
      <vt:lpstr>HELP!!!</vt:lpstr>
      <vt:lpstr>Classroom Rules</vt:lpstr>
      <vt:lpstr>Class Rules cont……</vt:lpstr>
      <vt:lpstr>Consequences</vt:lpstr>
      <vt:lpstr>Consequences cont…..</vt:lpstr>
      <vt:lpstr>School and County Rules</vt:lpstr>
      <vt:lpstr>Welcome to Millbrook</vt:lpstr>
      <vt:lpstr>PowerPoint Presentation</vt:lpstr>
      <vt:lpstr>Discipline Changes</vt:lpstr>
      <vt:lpstr>What is Earth Science?</vt:lpstr>
      <vt:lpstr>Goals and Expectations</vt:lpstr>
      <vt:lpstr>Classroom Procedures</vt:lpstr>
      <vt:lpstr>Our Classroom Procedures</vt:lpstr>
      <vt:lpstr>Classroom Procedures continued..</vt:lpstr>
      <vt:lpstr>Classroom Procedures continued..</vt:lpstr>
      <vt:lpstr>Classroom Procedures continued..</vt:lpstr>
      <vt:lpstr>Classroom Procedures continued..</vt:lpstr>
      <vt:lpstr> </vt:lpstr>
      <vt:lpstr>Procedures cont….</vt:lpstr>
      <vt:lpstr>Classroom Procedures continued..</vt:lpstr>
      <vt:lpstr>Classroom Procedures continued..</vt:lpstr>
      <vt:lpstr>Classroom Procedures continued..</vt:lpstr>
      <vt:lpstr>11. Turning in assignments </vt:lpstr>
      <vt:lpstr>Classroom Procedures continued..</vt:lpstr>
      <vt:lpstr>Classroom Procedures continued..</vt:lpstr>
      <vt:lpstr>Classroom Procedures continued..</vt:lpstr>
      <vt:lpstr>PowerPoint Presentation</vt:lpstr>
      <vt:lpstr>Classroom Procedures continued..</vt:lpstr>
      <vt:lpstr>Classroom Procedures continued..</vt:lpstr>
      <vt:lpstr>Classroom Procedures continued..</vt:lpstr>
      <vt:lpstr>Classroom Procedures continued..</vt:lpstr>
      <vt:lpstr>Classroom Procedures continued..</vt:lpstr>
      <vt:lpstr>Classroom Procedures continued..</vt:lpstr>
      <vt:lpstr>Classroom Procedures continued..</vt:lpstr>
      <vt:lpstr>Classroom procedures cont….</vt:lpstr>
      <vt:lpstr>Conclusion</vt:lpstr>
    </vt:vector>
  </TitlesOfParts>
  <Company>WCPSS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EARTH SCIENCE</dc:title>
  <dc:creator>Wake County Public Schools</dc:creator>
  <cp:lastModifiedBy>bmurphy</cp:lastModifiedBy>
  <cp:revision>171</cp:revision>
  <dcterms:created xsi:type="dcterms:W3CDTF">2009-07-30T00:10:52Z</dcterms:created>
  <dcterms:modified xsi:type="dcterms:W3CDTF">2015-08-21T13:30:50Z</dcterms:modified>
</cp:coreProperties>
</file>