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59" r:id="rId7"/>
    <p:sldId id="263" r:id="rId8"/>
    <p:sldId id="262" r:id="rId9"/>
    <p:sldId id="265" r:id="rId10"/>
    <p:sldId id="266" r:id="rId11"/>
    <p:sldId id="267" r:id="rId12"/>
    <p:sldId id="268" r:id="rId13"/>
    <p:sldId id="269" r:id="rId14"/>
    <p:sldId id="270"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9EC4AC32-1D34-4364-97D4-7B5BE1EAED47}">
          <p14:sldIdLst>
            <p14:sldId id="256"/>
            <p14:sldId id="257"/>
            <p14:sldId id="258"/>
            <p14:sldId id="260"/>
            <p14:sldId id="261"/>
            <p14:sldId id="259"/>
            <p14:sldId id="263"/>
            <p14:sldId id="262"/>
            <p14:sldId id="264"/>
            <p14:sldId id="265"/>
            <p14:sldId id="266"/>
            <p14:sldId id="267"/>
          </p14:sldIdLst>
        </p14:section>
        <p14:section name="Untitled Section" id="{EB83C61B-281F-453D-BC6D-C6361960AAF8}">
          <p14:sldIdLst>
            <p14:sldId id="268"/>
            <p14:sldId id="26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kumimoji="0" lang="en-US"/>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eaLnBrk="1" latinLnBrk="0" hangingPunct="1"/>
            <a:fld id="{74CBEAF9-9E58-4CC8-A6FF-6DD8A58DEEA4}" type="datetimeFigureOut">
              <a:rPr lang="en-US" smtClean="0"/>
              <a:pPr eaLnBrk="1" latinLnBrk="0" hangingPunct="1"/>
              <a:t>5/22/2013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5/22/2013</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pload.wikimedia.org/wikipedia/commons/6/6b/GreatWallOfHanDynasty.p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5/59/Oracle_bones_pit.JP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0/0f/Silkworms3000px.jpg"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0/0f/GreatWallofQinDynasty.png" TargetMode="External"/><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724400"/>
            <a:ext cx="8458200" cy="1222375"/>
          </a:xfrm>
        </p:spPr>
        <p:txBody>
          <a:bodyPr/>
          <a:lstStyle/>
          <a:p>
            <a:r>
              <a:rPr lang="en-US" dirty="0" smtClean="0"/>
              <a:t>Ancient china</a:t>
            </a:r>
            <a:endParaRPr lang="en-US" dirty="0"/>
          </a:p>
        </p:txBody>
      </p:sp>
      <p:sp>
        <p:nvSpPr>
          <p:cNvPr id="3" name="Subtitle 2"/>
          <p:cNvSpPr>
            <a:spLocks noGrp="1"/>
          </p:cNvSpPr>
          <p:nvPr>
            <p:ph type="subTitle" idx="1"/>
          </p:nvPr>
        </p:nvSpPr>
        <p:spPr>
          <a:xfrm>
            <a:off x="457200" y="4953000"/>
            <a:ext cx="8458200" cy="914400"/>
          </a:xfrm>
        </p:spPr>
        <p:txBody>
          <a:bodyPr/>
          <a:lstStyle/>
          <a:p>
            <a:r>
              <a:rPr lang="en-US" dirty="0" smtClean="0"/>
              <a:t>1750 BCE – 170 CE</a:t>
            </a:r>
            <a:endParaRPr lang="en-US" dirty="0"/>
          </a:p>
        </p:txBody>
      </p:sp>
    </p:spTree>
    <p:extLst>
      <p:ext uri="{BB962C8B-B14F-4D97-AF65-F5344CB8AC3E}">
        <p14:creationId xmlns="" xmlns:p14="http://schemas.microsoft.com/office/powerpoint/2010/main" val="2140356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US" smtClean="0"/>
              <a:t>Map of the Qin Dynasty</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905000" y="1447800"/>
            <a:ext cx="5286375" cy="4600575"/>
          </a:xfrm>
          <a:prstGeom prst="rect">
            <a:avLst/>
          </a:prstGeom>
          <a:noFill/>
          <a:ln w="9525">
            <a:noFill/>
            <a:miter lim="800000"/>
            <a:headEnd/>
            <a:tailEnd/>
          </a:ln>
        </p:spPr>
      </p:pic>
    </p:spTree>
    <p:extLst>
      <p:ext uri="{BB962C8B-B14F-4D97-AF65-F5344CB8AC3E}">
        <p14:creationId xmlns="" xmlns:p14="http://schemas.microsoft.com/office/powerpoint/2010/main" val="1310964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Chinese empires: the </a:t>
            </a:r>
            <a:r>
              <a:rPr lang="en-US" dirty="0" err="1" smtClean="0"/>
              <a:t>han</a:t>
            </a:r>
            <a:r>
              <a:rPr lang="en-US" dirty="0" smtClean="0"/>
              <a:t> dynasty</a:t>
            </a:r>
            <a:br>
              <a:rPr lang="en-US" dirty="0" smtClean="0"/>
            </a:br>
            <a:r>
              <a:rPr lang="en-US" dirty="0" smtClean="0"/>
              <a:t>202 </a:t>
            </a:r>
            <a:r>
              <a:rPr lang="en-US" dirty="0" err="1" smtClean="0"/>
              <a:t>bce</a:t>
            </a:r>
            <a:r>
              <a:rPr lang="en-US" dirty="0" smtClean="0"/>
              <a:t> – 220 </a:t>
            </a:r>
            <a:r>
              <a:rPr lang="en-US" dirty="0" err="1" smtClean="0"/>
              <a:t>ce</a:t>
            </a:r>
            <a:endParaRPr lang="en-US" dirty="0"/>
          </a:p>
        </p:txBody>
      </p:sp>
      <p:pic>
        <p:nvPicPr>
          <p:cNvPr id="4" name="Picture 2" descr="File:GreatWallOfHanDynasty.pn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01654" y="1828800"/>
            <a:ext cx="4991100" cy="21621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04800" y="1401142"/>
            <a:ext cx="3124200" cy="2585323"/>
          </a:xfrm>
          <a:prstGeom prst="rect">
            <a:avLst/>
          </a:prstGeom>
          <a:noFill/>
        </p:spPr>
        <p:txBody>
          <a:bodyPr wrap="square" rtlCol="0">
            <a:spAutoFit/>
          </a:bodyPr>
          <a:lstStyle/>
          <a:p>
            <a:r>
              <a:rPr lang="en-US" b="1" u="sng" dirty="0" smtClean="0"/>
              <a:t>Political Structure</a:t>
            </a:r>
            <a:r>
              <a:rPr lang="en-US" dirty="0" smtClean="0"/>
              <a:t>: The Han dynasty got rid of Legalism and harsh political policies, but kept division of central government into 3 ministries: military, civil and </a:t>
            </a:r>
            <a:r>
              <a:rPr lang="en-US" dirty="0" err="1" smtClean="0"/>
              <a:t>censorate</a:t>
            </a:r>
            <a:r>
              <a:rPr lang="en-US" dirty="0" smtClean="0"/>
              <a:t>.  During the Han Dynasty, Civil servants had to pass an exam to work for the government.</a:t>
            </a:r>
          </a:p>
        </p:txBody>
      </p:sp>
      <p:sp>
        <p:nvSpPr>
          <p:cNvPr id="6" name="TextBox 5"/>
          <p:cNvSpPr txBox="1"/>
          <p:nvPr/>
        </p:nvSpPr>
        <p:spPr>
          <a:xfrm>
            <a:off x="4935104" y="1131882"/>
            <a:ext cx="3124200" cy="646331"/>
          </a:xfrm>
          <a:prstGeom prst="rect">
            <a:avLst/>
          </a:prstGeom>
          <a:noFill/>
        </p:spPr>
        <p:txBody>
          <a:bodyPr wrap="square" rtlCol="0">
            <a:spAutoFit/>
          </a:bodyPr>
          <a:lstStyle/>
          <a:p>
            <a:r>
              <a:rPr lang="en-US" b="1" u="sng" dirty="0" smtClean="0"/>
              <a:t>Expansion of the Empire</a:t>
            </a:r>
            <a:r>
              <a:rPr lang="en-US" dirty="0" smtClean="0"/>
              <a:t>: Stretched to northern Vietnam</a:t>
            </a:r>
          </a:p>
        </p:txBody>
      </p:sp>
      <p:sp>
        <p:nvSpPr>
          <p:cNvPr id="7" name="TextBox 6"/>
          <p:cNvSpPr txBox="1"/>
          <p:nvPr/>
        </p:nvSpPr>
        <p:spPr>
          <a:xfrm>
            <a:off x="381000" y="4054012"/>
            <a:ext cx="3124200" cy="2308324"/>
          </a:xfrm>
          <a:prstGeom prst="rect">
            <a:avLst/>
          </a:prstGeom>
          <a:noFill/>
        </p:spPr>
        <p:txBody>
          <a:bodyPr wrap="square" rtlCol="0">
            <a:spAutoFit/>
          </a:bodyPr>
          <a:lstStyle/>
          <a:p>
            <a:r>
              <a:rPr lang="en-US" sz="1600" b="1" u="sng" dirty="0" smtClean="0"/>
              <a:t>Society in the Han Empire</a:t>
            </a:r>
            <a:r>
              <a:rPr lang="en-US" sz="1600" dirty="0" smtClean="0"/>
              <a:t>: </a:t>
            </a:r>
            <a:endParaRPr lang="en-US" sz="1600" dirty="0"/>
          </a:p>
          <a:p>
            <a:r>
              <a:rPr lang="en-US" sz="1600" dirty="0" smtClean="0"/>
              <a:t>The Han dynasty was a time of prosperity throughout China. There was one group, however, who suffered: free peasants. Their taxes were low, but they were expected to provide military service and forced labor up to one month a year. </a:t>
            </a:r>
          </a:p>
        </p:txBody>
      </p:sp>
      <p:sp>
        <p:nvSpPr>
          <p:cNvPr id="8" name="TextBox 7"/>
          <p:cNvSpPr txBox="1"/>
          <p:nvPr/>
        </p:nvSpPr>
        <p:spPr>
          <a:xfrm>
            <a:off x="3886200" y="4423344"/>
            <a:ext cx="4800600" cy="1569660"/>
          </a:xfrm>
          <a:prstGeom prst="rect">
            <a:avLst/>
          </a:prstGeom>
          <a:noFill/>
        </p:spPr>
        <p:txBody>
          <a:bodyPr wrap="square" rtlCol="0">
            <a:spAutoFit/>
          </a:bodyPr>
          <a:lstStyle/>
          <a:p>
            <a:r>
              <a:rPr lang="en-US" sz="1600" dirty="0" smtClean="0"/>
              <a:t>The expansion of the population caused a reduction in the amount of land owned by free peasants – they did not have enough land to provide their families with food and were often forced to sell their land to wealthy nobles, making them tenant farmers on the land. </a:t>
            </a:r>
            <a:endParaRPr lang="en-US" sz="1600" dirty="0"/>
          </a:p>
        </p:txBody>
      </p:sp>
    </p:spTree>
    <p:extLst>
      <p:ext uri="{BB962C8B-B14F-4D97-AF65-F5344CB8AC3E}">
        <p14:creationId xmlns="" xmlns:p14="http://schemas.microsoft.com/office/powerpoint/2010/main" val="423906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 dynasty</a:t>
            </a:r>
            <a:endParaRPr lang="en-US" dirty="0"/>
          </a:p>
        </p:txBody>
      </p:sp>
      <p:sp>
        <p:nvSpPr>
          <p:cNvPr id="3" name="Content Placeholder 2"/>
          <p:cNvSpPr>
            <a:spLocks noGrp="1"/>
          </p:cNvSpPr>
          <p:nvPr>
            <p:ph idx="1"/>
          </p:nvPr>
        </p:nvSpPr>
        <p:spPr>
          <a:xfrm>
            <a:off x="228600" y="1143000"/>
            <a:ext cx="4622307" cy="3124200"/>
          </a:xfrm>
        </p:spPr>
        <p:txBody>
          <a:bodyPr>
            <a:normAutofit fontScale="62500" lnSpcReduction="20000"/>
          </a:bodyPr>
          <a:lstStyle/>
          <a:p>
            <a:r>
              <a:rPr lang="en-US" dirty="0" smtClean="0"/>
              <a:t>Technology:</a:t>
            </a:r>
          </a:p>
          <a:p>
            <a:pPr lvl="1"/>
            <a:r>
              <a:rPr lang="en-US" dirty="0" smtClean="0"/>
              <a:t>New technologies helped the Han dynasty prosper. The Chinese developed </a:t>
            </a:r>
            <a:r>
              <a:rPr lang="en-US" b="1" dirty="0" smtClean="0"/>
              <a:t>textile manufacturing </a:t>
            </a:r>
            <a:r>
              <a:rPr lang="en-US" dirty="0" smtClean="0"/>
              <a:t>(making cloth), </a:t>
            </a:r>
            <a:r>
              <a:rPr lang="en-US" b="1" dirty="0" smtClean="0"/>
              <a:t>water mills</a:t>
            </a:r>
            <a:r>
              <a:rPr lang="en-US" dirty="0" smtClean="0"/>
              <a:t>, and </a:t>
            </a:r>
            <a:r>
              <a:rPr lang="en-US" b="1" dirty="0" smtClean="0"/>
              <a:t>ship rudders and aft rigging, </a:t>
            </a:r>
            <a:r>
              <a:rPr lang="en-US" dirty="0" smtClean="0"/>
              <a:t>making it easier to sail and trade. Trade expanded and China increased its wealth. </a:t>
            </a:r>
          </a:p>
          <a:p>
            <a:r>
              <a:rPr lang="en-US" dirty="0" smtClean="0"/>
              <a:t>The most notable technology was the invention of</a:t>
            </a:r>
            <a:r>
              <a:rPr lang="en-US" b="1" dirty="0" smtClean="0"/>
              <a:t> paper </a:t>
            </a:r>
            <a:r>
              <a:rPr lang="en-US" dirty="0" smtClean="0"/>
              <a:t> during the Han dynasty.</a:t>
            </a:r>
            <a:endParaRPr lang="en-US" b="1" dirty="0"/>
          </a:p>
        </p:txBody>
      </p:sp>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75133" y="4141660"/>
            <a:ext cx="2898604" cy="1932403"/>
          </a:xfrm>
          <a:prstGeom prst="rect">
            <a:avLst/>
          </a:prstGeom>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798" y="4232701"/>
            <a:ext cx="2772431" cy="1850598"/>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181600" y="357909"/>
            <a:ext cx="3748349" cy="3048000"/>
          </a:xfrm>
          <a:prstGeom prst="rect">
            <a:avLst/>
          </a:prstGeom>
        </p:spPr>
      </p:pic>
      <p:sp>
        <p:nvSpPr>
          <p:cNvPr id="8" name="TextBox 7"/>
          <p:cNvSpPr txBox="1"/>
          <p:nvPr/>
        </p:nvSpPr>
        <p:spPr>
          <a:xfrm>
            <a:off x="7024949" y="3405909"/>
            <a:ext cx="1905000" cy="338554"/>
          </a:xfrm>
          <a:prstGeom prst="rect">
            <a:avLst/>
          </a:prstGeom>
          <a:noFill/>
        </p:spPr>
        <p:txBody>
          <a:bodyPr wrap="square" rtlCol="0">
            <a:spAutoFit/>
          </a:bodyPr>
          <a:lstStyle/>
          <a:p>
            <a:r>
              <a:rPr lang="en-US" sz="1600" dirty="0" smtClean="0"/>
              <a:t>Silk Manufacturing</a:t>
            </a:r>
            <a:endParaRPr lang="en-US" sz="1600" dirty="0"/>
          </a:p>
        </p:txBody>
      </p:sp>
      <p:sp>
        <p:nvSpPr>
          <p:cNvPr id="9" name="TextBox 8"/>
          <p:cNvSpPr txBox="1"/>
          <p:nvPr/>
        </p:nvSpPr>
        <p:spPr>
          <a:xfrm>
            <a:off x="5831260" y="6105068"/>
            <a:ext cx="2667000" cy="584775"/>
          </a:xfrm>
          <a:prstGeom prst="rect">
            <a:avLst/>
          </a:prstGeom>
          <a:noFill/>
        </p:spPr>
        <p:txBody>
          <a:bodyPr wrap="square" rtlCol="0">
            <a:spAutoFit/>
          </a:bodyPr>
          <a:lstStyle/>
          <a:p>
            <a:r>
              <a:rPr lang="en-US" sz="1600" dirty="0" smtClean="0"/>
              <a:t>Ship rudders (at bottom left) helped steer ships.</a:t>
            </a:r>
            <a:endParaRPr lang="en-US" sz="1600" dirty="0"/>
          </a:p>
        </p:txBody>
      </p:sp>
      <p:sp>
        <p:nvSpPr>
          <p:cNvPr id="10" name="TextBox 9"/>
          <p:cNvSpPr txBox="1"/>
          <p:nvPr/>
        </p:nvSpPr>
        <p:spPr>
          <a:xfrm>
            <a:off x="3124200" y="4555325"/>
            <a:ext cx="2131291" cy="830997"/>
          </a:xfrm>
          <a:prstGeom prst="rect">
            <a:avLst/>
          </a:prstGeom>
          <a:noFill/>
        </p:spPr>
        <p:txBody>
          <a:bodyPr wrap="square" rtlCol="0">
            <a:spAutoFit/>
          </a:bodyPr>
          <a:lstStyle/>
          <a:p>
            <a:r>
              <a:rPr lang="en-US" sz="1600" dirty="0" smtClean="0"/>
              <a:t>Water mills were used for grinding grain and casting iron</a:t>
            </a:r>
            <a:endParaRPr lang="en-US" sz="1600" dirty="0"/>
          </a:p>
        </p:txBody>
      </p:sp>
    </p:spTree>
    <p:extLst>
      <p:ext uri="{BB962C8B-B14F-4D97-AF65-F5344CB8AC3E}">
        <p14:creationId xmlns="" xmlns:p14="http://schemas.microsoft.com/office/powerpoint/2010/main" val="479049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the </a:t>
            </a:r>
            <a:r>
              <a:rPr lang="en-US" dirty="0" err="1" smtClean="0"/>
              <a:t>han</a:t>
            </a:r>
            <a:r>
              <a:rPr lang="en-US" dirty="0" smtClean="0"/>
              <a:t> dynasty</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15029" y="1554163"/>
            <a:ext cx="6466342" cy="4525962"/>
          </a:xfrm>
        </p:spPr>
      </p:pic>
    </p:spTree>
    <p:extLst>
      <p:ext uri="{BB962C8B-B14F-4D97-AF65-F5344CB8AC3E}">
        <p14:creationId xmlns="" xmlns:p14="http://schemas.microsoft.com/office/powerpoint/2010/main" val="2742800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of the </a:t>
            </a:r>
            <a:r>
              <a:rPr lang="en-US" dirty="0" err="1" smtClean="0"/>
              <a:t>han</a:t>
            </a:r>
            <a:r>
              <a:rPr lang="en-US" dirty="0" smtClean="0"/>
              <a:t> dynasty – 220 </a:t>
            </a:r>
            <a:r>
              <a:rPr lang="en-US" dirty="0" err="1" smtClean="0"/>
              <a:t>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Han empire declined over a long period of time. Their rulers became corrupt and worried more about their royal court than the Chinese people. The landed aristocracy – noble families – began to replace the central government as the force of power in China. By 170 CE, wars and uprisings brought about the collapse of the Han dynasty. In 190, rebels sacked the Han capital. China was again plunged into civil war and the next great dynasty would not arise for 400 years. </a:t>
            </a:r>
            <a:endParaRPr lang="en-US" dirty="0"/>
          </a:p>
        </p:txBody>
      </p:sp>
    </p:spTree>
    <p:extLst>
      <p:ext uri="{BB962C8B-B14F-4D97-AF65-F5344CB8AC3E}">
        <p14:creationId xmlns="" xmlns:p14="http://schemas.microsoft.com/office/powerpoint/2010/main" val="64465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Philosophy/religion in early china</a:t>
            </a:r>
            <a:endParaRPr lang="en-US" dirty="0"/>
          </a:p>
        </p:txBody>
      </p:sp>
      <p:sp>
        <p:nvSpPr>
          <p:cNvPr id="4" name="Content Placeholder 2"/>
          <p:cNvSpPr txBox="1">
            <a:spLocks/>
          </p:cNvSpPr>
          <p:nvPr/>
        </p:nvSpPr>
        <p:spPr>
          <a:xfrm>
            <a:off x="3048000" y="1219200"/>
            <a:ext cx="2743200" cy="45259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Daoism</a:t>
            </a:r>
          </a:p>
          <a:p>
            <a:pPr lvl="1"/>
            <a:r>
              <a:rPr lang="en-US" dirty="0" smtClean="0"/>
              <a:t>Based on the teachings of </a:t>
            </a:r>
            <a:r>
              <a:rPr lang="en-US" dirty="0" err="1" smtClean="0"/>
              <a:t>Laozi</a:t>
            </a:r>
            <a:r>
              <a:rPr lang="en-US" dirty="0" smtClean="0"/>
              <a:t> the  Old Master, who lived at the same time as Confucius.  </a:t>
            </a:r>
            <a:r>
              <a:rPr lang="en-US" b="1" i="1" u="sng" dirty="0" smtClean="0"/>
              <a:t>The Way of the Dao</a:t>
            </a:r>
            <a:r>
              <a:rPr lang="en-US" i="1" dirty="0" smtClean="0"/>
              <a:t> </a:t>
            </a:r>
            <a:r>
              <a:rPr lang="en-US" dirty="0" smtClean="0"/>
              <a:t>are the writings of Daoism.  Daoism does not care about the concerns of the Universe (where we come from), but looks at how we should act while we are here.  To follow the will of Heaven is to do nothing.  People should act spontaneously and let nature take its course.  </a:t>
            </a:r>
            <a:endParaRPr lang="en-US" dirty="0"/>
          </a:p>
        </p:txBody>
      </p:sp>
      <p:sp>
        <p:nvSpPr>
          <p:cNvPr id="5" name="Content Placeholder 2"/>
          <p:cNvSpPr txBox="1">
            <a:spLocks/>
          </p:cNvSpPr>
          <p:nvPr/>
        </p:nvSpPr>
        <p:spPr>
          <a:xfrm>
            <a:off x="5843679" y="1230116"/>
            <a:ext cx="2743200" cy="358895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Legalism</a:t>
            </a:r>
          </a:p>
          <a:p>
            <a:pPr lvl="1"/>
            <a:r>
              <a:rPr lang="en-US" dirty="0" smtClean="0"/>
              <a:t>Unlike Confucianism of Dao, this philosophy professed that humans were evil and we could only be on the correct path if given harsh laws  with harsh punishments.  This was  a system of impersonal laws.  Rulers needed to create order because people were not capable of being good.  A fear of punishment would cause people to serve the ruler.  </a:t>
            </a:r>
            <a:endParaRPr lang="en-US" dirty="0"/>
          </a:p>
        </p:txBody>
      </p:sp>
      <p:sp>
        <p:nvSpPr>
          <p:cNvPr id="6" name="Content Placeholder 2"/>
          <p:cNvSpPr txBox="1">
            <a:spLocks/>
          </p:cNvSpPr>
          <p:nvPr/>
        </p:nvSpPr>
        <p:spPr>
          <a:xfrm>
            <a:off x="237836" y="1219200"/>
            <a:ext cx="2743200" cy="452596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400" b="1" dirty="0" smtClean="0"/>
              <a:t>Confucianism</a:t>
            </a:r>
          </a:p>
          <a:p>
            <a:pPr lvl="1"/>
            <a:r>
              <a:rPr lang="en-US" sz="2500" dirty="0" smtClean="0"/>
              <a:t>Confucius was a real man that wanted to be a political advisor.  He is called “</a:t>
            </a:r>
            <a:r>
              <a:rPr lang="en-US" sz="2500" dirty="0"/>
              <a:t>M</a:t>
            </a:r>
            <a:r>
              <a:rPr lang="en-US" sz="2500" dirty="0" smtClean="0"/>
              <a:t>aster Kung,” the first teacher.  His thoughts were recorded in the </a:t>
            </a:r>
            <a:r>
              <a:rPr lang="en-US" sz="2500" b="1" i="1" u="sng" dirty="0" smtClean="0"/>
              <a:t>Analects</a:t>
            </a:r>
            <a:r>
              <a:rPr lang="en-US" sz="2500" dirty="0" smtClean="0"/>
              <a:t>.  His interest in philosophy was political and ethical, but not spiritual.  He felt that a person should behave in the way of the ‘Dao’.  He believed government should be run by superior men.</a:t>
            </a:r>
            <a:endParaRPr lang="en-US" sz="2500" dirty="0"/>
          </a:p>
          <a:p>
            <a:pPr marL="457200" lvl="1" indent="0">
              <a:buFont typeface="Arial" pitchFamily="34" charset="0"/>
              <a:buNone/>
            </a:pPr>
            <a:r>
              <a:rPr lang="en-US" sz="2500" b="1" u="sng" dirty="0" smtClean="0"/>
              <a:t>Important Concepts:</a:t>
            </a:r>
          </a:p>
          <a:p>
            <a:pPr marL="457200" lvl="1" indent="0">
              <a:buFont typeface="Arial" pitchFamily="34" charset="0"/>
              <a:buNone/>
            </a:pPr>
            <a:endParaRPr lang="en-US" sz="2500" b="1" u="sng" dirty="0"/>
          </a:p>
          <a:p>
            <a:pPr marL="457200" lvl="1" indent="0">
              <a:buFont typeface="Arial" pitchFamily="34" charset="0"/>
              <a:buNone/>
            </a:pPr>
            <a:r>
              <a:rPr lang="en-US" sz="2500" b="1" u="sng" dirty="0" smtClean="0"/>
              <a:t>Duty</a:t>
            </a:r>
            <a:r>
              <a:rPr lang="en-US" sz="2500" u="sng" dirty="0" smtClean="0"/>
              <a:t>: </a:t>
            </a:r>
            <a:r>
              <a:rPr lang="en-US" sz="2500" dirty="0" smtClean="0"/>
              <a:t>all people had to set aside their needs for the family/society.  Work hard and improve life on Earth.</a:t>
            </a:r>
          </a:p>
          <a:p>
            <a:pPr marL="457200" lvl="1" indent="0">
              <a:buFont typeface="Arial" pitchFamily="34" charset="0"/>
              <a:buNone/>
            </a:pPr>
            <a:r>
              <a:rPr lang="en-US" sz="2500" b="1" u="sng" dirty="0" smtClean="0"/>
              <a:t>Humanity</a:t>
            </a:r>
            <a:r>
              <a:rPr lang="en-US" sz="2500" dirty="0" smtClean="0"/>
              <a:t>: Compassion and empathy for others: “measure the feelings of others by ones own”.</a:t>
            </a:r>
            <a:endParaRPr lang="en-US" sz="2500" dirty="0"/>
          </a:p>
        </p:txBody>
      </p:sp>
      <p:pic>
        <p:nvPicPr>
          <p:cNvPr id="8" name="Picture 2" descr="http://www.moonmentum.com/blog/wp-content/uploads/2011/09/confucio-2-c01d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5366248"/>
            <a:ext cx="1147884" cy="141555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http://l.yimg.com/ck/image/A1117/1117994/300_111799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47563" y="5214433"/>
            <a:ext cx="1295400" cy="12954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1445491" y="5366321"/>
            <a:ext cx="2424545" cy="1223412"/>
          </a:xfrm>
          <a:prstGeom prst="rect">
            <a:avLst/>
          </a:prstGeom>
          <a:noFill/>
        </p:spPr>
        <p:txBody>
          <a:bodyPr wrap="square" rtlCol="0">
            <a:spAutoFit/>
          </a:bodyPr>
          <a:lstStyle/>
          <a:p>
            <a:r>
              <a:rPr lang="en-US" sz="1050" dirty="0" smtClean="0"/>
              <a:t>Simply put, it seems that Confucius was more interested in how to get what one wants out of life, and how to behave in society. In contrast to Confucius, Lao Tzu (</a:t>
            </a:r>
            <a:r>
              <a:rPr lang="en-US" sz="1050" dirty="0" err="1" smtClean="0"/>
              <a:t>Laozi</a:t>
            </a:r>
            <a:r>
              <a:rPr lang="en-US" sz="1050" dirty="0" smtClean="0"/>
              <a:t>) was more interested in being in harmony with the world around him.</a:t>
            </a:r>
            <a:endParaRPr lang="en-US" sz="1050" dirty="0"/>
          </a:p>
        </p:txBody>
      </p:sp>
      <p:pic>
        <p:nvPicPr>
          <p:cNvPr id="11" name="Picture 6" descr="http://pierceschoolbrookline.wikispaces.com/file/view/c01s06i03.jpg/30697888/c01s06i0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29400" y="4695896"/>
            <a:ext cx="1679759" cy="1720605"/>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6400800" y="6435844"/>
            <a:ext cx="2438400" cy="276999"/>
          </a:xfrm>
          <a:prstGeom prst="rect">
            <a:avLst/>
          </a:prstGeom>
          <a:noFill/>
        </p:spPr>
        <p:txBody>
          <a:bodyPr wrap="square" rtlCol="0">
            <a:spAutoFit/>
          </a:bodyPr>
          <a:lstStyle/>
          <a:p>
            <a:r>
              <a:rPr lang="en-US" sz="1200" dirty="0" smtClean="0"/>
              <a:t>Yang Shang, founder of legalism</a:t>
            </a:r>
            <a:endParaRPr lang="en-US" sz="1200" dirty="0"/>
          </a:p>
        </p:txBody>
      </p:sp>
    </p:spTree>
    <p:extLst>
      <p:ext uri="{BB962C8B-B14F-4D97-AF65-F5344CB8AC3E}">
        <p14:creationId xmlns="" xmlns:p14="http://schemas.microsoft.com/office/powerpoint/2010/main" val="31705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838200"/>
          </a:xfrm>
        </p:spPr>
        <p:txBody>
          <a:bodyPr/>
          <a:lstStyle/>
          <a:p>
            <a:r>
              <a:rPr lang="en-US" dirty="0" smtClean="0"/>
              <a:t>Geography</a:t>
            </a:r>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5672" y="228600"/>
            <a:ext cx="5978087" cy="36931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1371600"/>
            <a:ext cx="2590800" cy="4801314"/>
          </a:xfrm>
          <a:prstGeom prst="rect">
            <a:avLst/>
          </a:prstGeom>
          <a:noFill/>
        </p:spPr>
        <p:txBody>
          <a:bodyPr wrap="square" rtlCol="0">
            <a:spAutoFit/>
          </a:bodyPr>
          <a:lstStyle/>
          <a:p>
            <a:r>
              <a:rPr lang="en-US" dirty="0" smtClean="0"/>
              <a:t>Archaeologists pinpoint two areas as the beginnings of Chinese civilization: the </a:t>
            </a:r>
            <a:r>
              <a:rPr lang="en-US" b="1" dirty="0" smtClean="0"/>
              <a:t>Yellow River</a:t>
            </a:r>
            <a:r>
              <a:rPr lang="en-US" dirty="0" smtClean="0"/>
              <a:t> and the </a:t>
            </a:r>
            <a:r>
              <a:rPr lang="en-US" b="1" dirty="0" smtClean="0"/>
              <a:t>Yangtze River. </a:t>
            </a:r>
            <a:r>
              <a:rPr lang="en-US" dirty="0" smtClean="0"/>
              <a:t>The area between these rivers emerged as one of the greatest food-producing areas of the ancient world. </a:t>
            </a:r>
          </a:p>
          <a:p>
            <a:endParaRPr lang="en-US" dirty="0"/>
          </a:p>
          <a:p>
            <a:r>
              <a:rPr lang="en-US" dirty="0" smtClean="0"/>
              <a:t>The Xia (</a:t>
            </a:r>
            <a:r>
              <a:rPr lang="en-US" dirty="0" err="1" smtClean="0"/>
              <a:t>Syah</a:t>
            </a:r>
            <a:r>
              <a:rPr lang="en-US" dirty="0" smtClean="0"/>
              <a:t>) dynasty was founded over 4000 years ago in this area and was replaced by the </a:t>
            </a:r>
            <a:r>
              <a:rPr lang="en-US" b="1" dirty="0" smtClean="0"/>
              <a:t>Shang</a:t>
            </a:r>
            <a:r>
              <a:rPr lang="en-US" dirty="0" smtClean="0"/>
              <a:t> dynasty in about 1750 BCE. </a:t>
            </a:r>
            <a:endParaRPr lang="en-US" dirty="0"/>
          </a:p>
        </p:txBody>
      </p:sp>
      <p:sp>
        <p:nvSpPr>
          <p:cNvPr id="8" name="TextBox 7"/>
          <p:cNvSpPr txBox="1"/>
          <p:nvPr/>
        </p:nvSpPr>
        <p:spPr>
          <a:xfrm>
            <a:off x="3048000" y="4114800"/>
            <a:ext cx="5867400" cy="2585323"/>
          </a:xfrm>
          <a:prstGeom prst="rect">
            <a:avLst/>
          </a:prstGeom>
          <a:noFill/>
        </p:spPr>
        <p:txBody>
          <a:bodyPr wrap="square" rtlCol="0">
            <a:spAutoFit/>
          </a:bodyPr>
          <a:lstStyle/>
          <a:p>
            <a:r>
              <a:rPr lang="en-US" dirty="0" smtClean="0"/>
              <a:t>Only 10% of China is suitable for farming, as most of the land is mountains and deserts. </a:t>
            </a:r>
            <a:r>
              <a:rPr lang="en-US" dirty="0"/>
              <a:t>China is surrounded by mountains and oceans that keep the people of China isolated from other people. Like Egypt, this led to long periods of peace and prosperity. </a:t>
            </a:r>
          </a:p>
          <a:p>
            <a:endParaRPr lang="en-US" dirty="0" smtClean="0"/>
          </a:p>
          <a:p>
            <a:r>
              <a:rPr lang="en-US" dirty="0" smtClean="0"/>
              <a:t>There were areas in conflict, however – especially the northern border with Mongolia, where battles over land and territory occurred. </a:t>
            </a:r>
            <a:endParaRPr lang="en-US" dirty="0"/>
          </a:p>
        </p:txBody>
      </p:sp>
    </p:spTree>
    <p:extLst>
      <p:ext uri="{BB962C8B-B14F-4D97-AF65-F5344CB8AC3E}">
        <p14:creationId xmlns="" xmlns:p14="http://schemas.microsoft.com/office/powerpoint/2010/main" val="698734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Shang Dynasty</a:t>
            </a:r>
            <a:endParaRPr lang="en-US" dirty="0"/>
          </a:p>
        </p:txBody>
      </p:sp>
      <p:pic>
        <p:nvPicPr>
          <p:cNvPr id="4" name="Picture 6" descr="File:Oracle bones pit.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74819" y="4495800"/>
            <a:ext cx="2754521" cy="22479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Content Placeholder 4" descr="http://www.china-mike.com/wp-content/uploads/2011/01/oraclebones2.jpg"/>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 y="1295400"/>
            <a:ext cx="1622536" cy="348932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828800" y="1295400"/>
            <a:ext cx="6172200" cy="3139321"/>
          </a:xfrm>
          <a:prstGeom prst="rect">
            <a:avLst/>
          </a:prstGeom>
          <a:noFill/>
        </p:spPr>
        <p:txBody>
          <a:bodyPr wrap="square" rtlCol="0">
            <a:spAutoFit/>
          </a:bodyPr>
          <a:lstStyle/>
          <a:p>
            <a:r>
              <a:rPr lang="en-US" dirty="0" smtClean="0"/>
              <a:t>The Shang Dynasty ruled from approximately 1750 BCE until 1122 BCE. </a:t>
            </a:r>
          </a:p>
          <a:p>
            <a:endParaRPr lang="en-US" dirty="0"/>
          </a:p>
          <a:p>
            <a:r>
              <a:rPr lang="en-US" dirty="0" smtClean="0"/>
              <a:t>During the Shang Dynasty, farmers were ruled by the aristocracy (upper class) whose main concern was war. Power and wealth was passed down through families from one generation to another. </a:t>
            </a:r>
          </a:p>
          <a:p>
            <a:endParaRPr lang="en-US" dirty="0"/>
          </a:p>
          <a:p>
            <a:r>
              <a:rPr lang="en-US" dirty="0" smtClean="0"/>
              <a:t>Archaeologists have found evidence the Shang Dynasty may have had as many as five different capital cities before settling on Anyang, just north of the Yellow River. </a:t>
            </a:r>
            <a:endParaRPr lang="en-US" dirty="0"/>
          </a:p>
        </p:txBody>
      </p:sp>
      <p:sp>
        <p:nvSpPr>
          <p:cNvPr id="7" name="TextBox 6"/>
          <p:cNvSpPr txBox="1"/>
          <p:nvPr/>
        </p:nvSpPr>
        <p:spPr>
          <a:xfrm>
            <a:off x="1828800" y="4495800"/>
            <a:ext cx="4419600" cy="1754326"/>
          </a:xfrm>
          <a:prstGeom prst="rect">
            <a:avLst/>
          </a:prstGeom>
          <a:noFill/>
        </p:spPr>
        <p:txBody>
          <a:bodyPr wrap="square" rtlCol="0">
            <a:spAutoFit/>
          </a:bodyPr>
          <a:lstStyle/>
          <a:p>
            <a:r>
              <a:rPr lang="en-US" dirty="0" smtClean="0"/>
              <a:t>The Shang King ruled from Anyang. The country was divided into territories governed by aristocratic warlords who defended their territories. The king controlled large armies that defended the nation. </a:t>
            </a:r>
            <a:endParaRPr lang="en-US" dirty="0"/>
          </a:p>
        </p:txBody>
      </p:sp>
    </p:spTree>
    <p:extLst>
      <p:ext uri="{BB962C8B-B14F-4D97-AF65-F5344CB8AC3E}">
        <p14:creationId xmlns="" xmlns:p14="http://schemas.microsoft.com/office/powerpoint/2010/main" val="210548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Shang dynasty – religion &amp; culture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early Chinese had a strong belief in life after death. They conducted human sacrifices in an effort to win the favor of the gods. Eventually this belief in the afterlife would develop into the </a:t>
            </a:r>
            <a:r>
              <a:rPr lang="en-US" b="1" dirty="0" smtClean="0"/>
              <a:t>veneration</a:t>
            </a:r>
            <a:r>
              <a:rPr lang="en-US" dirty="0" smtClean="0"/>
              <a:t> (worship) of </a:t>
            </a:r>
            <a:r>
              <a:rPr lang="en-US" b="1" dirty="0" smtClean="0"/>
              <a:t>ancestors</a:t>
            </a:r>
            <a:r>
              <a:rPr lang="en-US" dirty="0" smtClean="0"/>
              <a:t>. </a:t>
            </a:r>
          </a:p>
          <a:p>
            <a:r>
              <a:rPr lang="en-US" dirty="0" smtClean="0"/>
              <a:t>The Shang had a mastery of </a:t>
            </a:r>
            <a:r>
              <a:rPr lang="en-US" b="1" dirty="0" smtClean="0"/>
              <a:t>bronze</a:t>
            </a:r>
            <a:r>
              <a:rPr lang="en-US" dirty="0" smtClean="0"/>
              <a:t> casting. With bronze they made pots, vases, urns, weapons, and other objects. Many bronze objects have been found in tombs under urban centers throughout Shang China. </a:t>
            </a:r>
            <a:endParaRPr lang="en-US" dirty="0"/>
          </a:p>
        </p:txBody>
      </p:sp>
    </p:spTree>
    <p:extLst>
      <p:ext uri="{BB962C8B-B14F-4D97-AF65-F5344CB8AC3E}">
        <p14:creationId xmlns="" xmlns:p14="http://schemas.microsoft.com/office/powerpoint/2010/main" val="406600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Dynasty cycle in china</a:t>
            </a:r>
            <a:endParaRPr lang="en-US" dirty="0"/>
          </a:p>
        </p:txBody>
      </p:sp>
      <p:pic>
        <p:nvPicPr>
          <p:cNvPr id="4" name="Picture 2" descr="http://upload.wikimedia.org/wikipedia/en/a/ac/Dynastic_Cycle.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1447800"/>
            <a:ext cx="4625590" cy="452596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410200" y="1094510"/>
            <a:ext cx="3622964" cy="5632311"/>
          </a:xfrm>
          <a:prstGeom prst="rect">
            <a:avLst/>
          </a:prstGeom>
          <a:noFill/>
        </p:spPr>
        <p:txBody>
          <a:bodyPr wrap="square" rtlCol="0">
            <a:spAutoFit/>
          </a:bodyPr>
          <a:lstStyle/>
          <a:p>
            <a:r>
              <a:rPr lang="en-US" dirty="0" smtClean="0"/>
              <a:t>The Zhou Dynasty overthrew the Shang and set up their own dynasty in 1027 BCE. </a:t>
            </a:r>
          </a:p>
          <a:p>
            <a:endParaRPr lang="en-US" dirty="0"/>
          </a:p>
          <a:p>
            <a:r>
              <a:rPr lang="en-US" dirty="0" smtClean="0"/>
              <a:t>The Zhou justified their takeover by claiming they had a </a:t>
            </a:r>
            <a:r>
              <a:rPr lang="en-US" b="1" dirty="0" smtClean="0"/>
              <a:t>Mandate of Heaven</a:t>
            </a:r>
            <a:r>
              <a:rPr lang="en-US" dirty="0" smtClean="0"/>
              <a:t>, or a divine right to rule. The Mandate of Heaven was used to explain the </a:t>
            </a:r>
            <a:r>
              <a:rPr lang="en-US" b="1" dirty="0" smtClean="0"/>
              <a:t>Dynastic </a:t>
            </a:r>
            <a:r>
              <a:rPr lang="en-US" b="1" dirty="0" smtClean="0"/>
              <a:t>Cycle</a:t>
            </a:r>
            <a:r>
              <a:rPr lang="en-US" dirty="0" smtClean="0"/>
              <a:t>. </a:t>
            </a:r>
            <a:r>
              <a:rPr lang="en-US" dirty="0" smtClean="0"/>
              <a:t>A dynasty would remain in power only as long as it was providing good government. </a:t>
            </a:r>
          </a:p>
          <a:p>
            <a:r>
              <a:rPr lang="en-US" dirty="0"/>
              <a:t/>
            </a:r>
            <a:br>
              <a:rPr lang="en-US" dirty="0"/>
            </a:br>
            <a:r>
              <a:rPr lang="en-US" dirty="0" smtClean="0"/>
              <a:t>When a dynasty went into decline and abused its power, it was said to lose the Mandate of Heaven. A new leader would emerge and claim the Mandate and establish a new dynasty. Then the dynastic cycle would begin again. </a:t>
            </a:r>
            <a:endParaRPr lang="en-US" dirty="0"/>
          </a:p>
        </p:txBody>
      </p:sp>
    </p:spTree>
    <p:extLst>
      <p:ext uri="{BB962C8B-B14F-4D97-AF65-F5344CB8AC3E}">
        <p14:creationId xmlns="" xmlns:p14="http://schemas.microsoft.com/office/powerpoint/2010/main" val="2480900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Zhou Dynasty</a:t>
            </a:r>
            <a:br>
              <a:rPr lang="en-US" dirty="0" smtClean="0"/>
            </a:br>
            <a:r>
              <a:rPr lang="en-US" sz="2200" dirty="0" smtClean="0"/>
              <a:t>1122 </a:t>
            </a:r>
            <a:r>
              <a:rPr lang="en-US" sz="2200" dirty="0" err="1" smtClean="0"/>
              <a:t>bce</a:t>
            </a:r>
            <a:r>
              <a:rPr lang="en-US" sz="2200" dirty="0" smtClean="0"/>
              <a:t> – 256 </a:t>
            </a:r>
            <a:r>
              <a:rPr lang="en-US" sz="2200" dirty="0" err="1" smtClean="0"/>
              <a:t>bce</a:t>
            </a:r>
            <a:endParaRPr lang="en-US" dirty="0"/>
          </a:p>
        </p:txBody>
      </p:sp>
      <p:pic>
        <p:nvPicPr>
          <p:cNvPr id="4" name="Picture 6" descr="http://www.wwnorton.com/college/history/ralph/ralimage/map6chou.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4419600"/>
            <a:ext cx="2209800" cy="22098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57200" y="1600200"/>
            <a:ext cx="8305800" cy="2585323"/>
          </a:xfrm>
          <a:prstGeom prst="rect">
            <a:avLst/>
          </a:prstGeom>
          <a:noFill/>
        </p:spPr>
        <p:txBody>
          <a:bodyPr wrap="square" rtlCol="0">
            <a:spAutoFit/>
          </a:bodyPr>
          <a:lstStyle/>
          <a:p>
            <a:r>
              <a:rPr lang="en-US" dirty="0" smtClean="0"/>
              <a:t>The Zhou dynasty was the longest-lasting in Chinese history. The Zhou rulers continued the political system of the Shang dynasty, with a king at the top and a government bureaucracy to help the king rule. </a:t>
            </a:r>
          </a:p>
          <a:p>
            <a:endParaRPr lang="en-US" dirty="0"/>
          </a:p>
          <a:p>
            <a:r>
              <a:rPr lang="en-US" dirty="0" smtClean="0"/>
              <a:t>Kings who got their power through the Mandate of Heaven were expected to rule according to the proper “way”, called the </a:t>
            </a:r>
            <a:r>
              <a:rPr lang="en-US" b="1" dirty="0" smtClean="0"/>
              <a:t>Dao</a:t>
            </a:r>
            <a:r>
              <a:rPr lang="en-US" dirty="0" smtClean="0"/>
              <a:t>. It was the king’s duty to keep the gods pleased in order to protect the people. </a:t>
            </a:r>
          </a:p>
          <a:p>
            <a:endParaRPr lang="en-US" dirty="0"/>
          </a:p>
          <a:p>
            <a:r>
              <a:rPr lang="en-US" dirty="0" smtClean="0"/>
              <a:t>The idea of the Dao in ruling meant that the Chinese had the right to revolt any king </a:t>
            </a:r>
            <a:endParaRPr lang="en-US" dirty="0"/>
          </a:p>
        </p:txBody>
      </p:sp>
      <p:sp>
        <p:nvSpPr>
          <p:cNvPr id="6" name="TextBox 5"/>
          <p:cNvSpPr txBox="1"/>
          <p:nvPr/>
        </p:nvSpPr>
        <p:spPr>
          <a:xfrm>
            <a:off x="2667000" y="4185523"/>
            <a:ext cx="6096000" cy="2308324"/>
          </a:xfrm>
          <a:prstGeom prst="rect">
            <a:avLst/>
          </a:prstGeom>
          <a:noFill/>
        </p:spPr>
        <p:txBody>
          <a:bodyPr wrap="square" rtlCol="0">
            <a:spAutoFit/>
          </a:bodyPr>
          <a:lstStyle/>
          <a:p>
            <a:r>
              <a:rPr lang="en-US" dirty="0" smtClean="0"/>
              <a:t>who was corrupt or abused his power. </a:t>
            </a:r>
          </a:p>
          <a:p>
            <a:endParaRPr lang="en-US" dirty="0"/>
          </a:p>
          <a:p>
            <a:r>
              <a:rPr lang="en-US" dirty="0" smtClean="0"/>
              <a:t>The Zhou Dynasty declined when the city-states became stronger and challenged the ruler with civil war. The rulers had declined morally and intellectually, and in 403 BCE civil war broke out, beginning a period known as “The Period of the Warring States”. In 221 BCE, the Qin (Chin) took control of China and </a:t>
            </a:r>
            <a:r>
              <a:rPr lang="en-US" dirty="0" smtClean="0"/>
              <a:t>created </a:t>
            </a:r>
            <a:r>
              <a:rPr lang="en-US" dirty="0" smtClean="0"/>
              <a:t>a new dynasty. </a:t>
            </a:r>
            <a:endParaRPr lang="en-US" dirty="0"/>
          </a:p>
        </p:txBody>
      </p:sp>
    </p:spTree>
    <p:extLst>
      <p:ext uri="{BB962C8B-B14F-4D97-AF65-F5344CB8AC3E}">
        <p14:creationId xmlns="" xmlns:p14="http://schemas.microsoft.com/office/powerpoint/2010/main" val="34304124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the </a:t>
            </a:r>
            <a:r>
              <a:rPr lang="en-US" dirty="0" err="1" smtClean="0"/>
              <a:t>zhou</a:t>
            </a:r>
            <a:r>
              <a:rPr lang="en-US" dirty="0" smtClean="0"/>
              <a:t> dynasty</a:t>
            </a:r>
            <a:endParaRPr lang="en-US" dirty="0"/>
          </a:p>
        </p:txBody>
      </p:sp>
      <p:sp>
        <p:nvSpPr>
          <p:cNvPr id="3" name="Content Placeholder 2"/>
          <p:cNvSpPr>
            <a:spLocks noGrp="1"/>
          </p:cNvSpPr>
          <p:nvPr>
            <p:ph idx="1"/>
          </p:nvPr>
        </p:nvSpPr>
        <p:spPr>
          <a:xfrm>
            <a:off x="304800" y="1554163"/>
            <a:ext cx="8686800" cy="2941638"/>
          </a:xfrm>
        </p:spPr>
        <p:txBody>
          <a:bodyPr>
            <a:normAutofit fontScale="77500" lnSpcReduction="20000"/>
          </a:bodyPr>
          <a:lstStyle/>
          <a:p>
            <a:r>
              <a:rPr lang="en-US" dirty="0"/>
              <a:t>Under the Zhou, the Chinese discovered how to make </a:t>
            </a:r>
            <a:r>
              <a:rPr lang="en-US" b="1" dirty="0"/>
              <a:t>silk</a:t>
            </a:r>
            <a:r>
              <a:rPr lang="en-US" dirty="0"/>
              <a:t> from the cocoons of silkworms. Silk would become China’s most valuable export, eventually linking them with most of the world through trade. Chinese artisans also excelled in book making. The first books were made by binding together long, thin strips of wood or bamboo. Chinese scholars would then carefully paint characters on with brush and ink. </a:t>
            </a:r>
            <a:r>
              <a:rPr lang="en-US" dirty="0" smtClean="0"/>
              <a:t>The earliest</a:t>
            </a:r>
            <a:r>
              <a:rPr lang="en-US" dirty="0" smtClean="0"/>
              <a:t> book, </a:t>
            </a:r>
            <a:r>
              <a:rPr lang="en-US" b="1" i="1" dirty="0"/>
              <a:t>Book of Songs</a:t>
            </a:r>
            <a:r>
              <a:rPr lang="en-US" dirty="0"/>
              <a:t>, which includes a poetry describing a variety of Chinese life.</a:t>
            </a:r>
          </a:p>
        </p:txBody>
      </p:sp>
      <p:pic>
        <p:nvPicPr>
          <p:cNvPr id="4" name="Picture 4" descr="http://www.silkwormshop.com/images/lifecycl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38800" y="4344431"/>
            <a:ext cx="2958951" cy="224202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6" descr="File:Silkworms3000px.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743200" y="4496831"/>
            <a:ext cx="2667000" cy="17868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850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the </a:t>
            </a:r>
            <a:r>
              <a:rPr lang="en-US" dirty="0" err="1" smtClean="0"/>
              <a:t>zhou</a:t>
            </a:r>
            <a:r>
              <a:rPr lang="en-US" dirty="0" smtClean="0"/>
              <a:t> dynasty</a:t>
            </a:r>
            <a:endParaRPr lang="en-US" dirty="0"/>
          </a:p>
        </p:txBody>
      </p:sp>
      <p:sp>
        <p:nvSpPr>
          <p:cNvPr id="4" name="Content Placeholder 2"/>
          <p:cNvSpPr txBox="1">
            <a:spLocks/>
          </p:cNvSpPr>
          <p:nvPr/>
        </p:nvSpPr>
        <p:spPr>
          <a:xfrm>
            <a:off x="4648200" y="1600200"/>
            <a:ext cx="4165600" cy="502920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Life during the Zhou Dynasty</a:t>
            </a:r>
          </a:p>
          <a:p>
            <a:pPr lvl="1"/>
            <a:r>
              <a:rPr lang="en-US" dirty="0" smtClean="0"/>
              <a:t>The Aristocracy owned the land and the peasants worked land owned by the lord.  Towns had merchants who were ‘owned’ by the lord like slaves. </a:t>
            </a:r>
            <a:r>
              <a:rPr lang="en-US" dirty="0"/>
              <a:t> </a:t>
            </a:r>
            <a:r>
              <a:rPr lang="en-US" dirty="0" smtClean="0"/>
              <a:t>The Chinese traded along the Silk Road. </a:t>
            </a:r>
          </a:p>
          <a:p>
            <a:pPr lvl="1"/>
            <a:endParaRPr lang="en-US" dirty="0"/>
          </a:p>
          <a:p>
            <a:r>
              <a:rPr lang="en-US" b="1" dirty="0"/>
              <a:t>The Family in Ancient China</a:t>
            </a:r>
          </a:p>
          <a:p>
            <a:pPr lvl="1"/>
            <a:r>
              <a:rPr lang="en-US" dirty="0" smtClean="0"/>
              <a:t>The family was the basic </a:t>
            </a:r>
            <a:r>
              <a:rPr lang="en-US" dirty="0"/>
              <a:t>economic and social unit.  </a:t>
            </a:r>
            <a:r>
              <a:rPr lang="en-US" b="1" i="1" dirty="0"/>
              <a:t>Filial Piety</a:t>
            </a:r>
            <a:r>
              <a:rPr lang="en-US" dirty="0"/>
              <a:t>: son or daughter gives up personal needs to serve male family head.  Farming required the entire family, </a:t>
            </a:r>
            <a:r>
              <a:rPr lang="en-US" dirty="0" smtClean="0"/>
              <a:t>and sons inherited from their fathers. </a:t>
            </a:r>
            <a:r>
              <a:rPr lang="en-US" dirty="0"/>
              <a:t>Men were the head of </a:t>
            </a:r>
            <a:r>
              <a:rPr lang="en-US" dirty="0" smtClean="0"/>
              <a:t>the family..  </a:t>
            </a:r>
            <a:r>
              <a:rPr lang="en-US" dirty="0"/>
              <a:t>Women were subordinates, but in the royal family had some influence.</a:t>
            </a:r>
          </a:p>
          <a:p>
            <a:endParaRPr lang="en-US" dirty="0"/>
          </a:p>
        </p:txBody>
      </p:sp>
      <p:sp>
        <p:nvSpPr>
          <p:cNvPr id="5" name="Content Placeholder 2"/>
          <p:cNvSpPr txBox="1">
            <a:spLocks/>
          </p:cNvSpPr>
          <p:nvPr/>
        </p:nvSpPr>
        <p:spPr>
          <a:xfrm>
            <a:off x="203410" y="1600200"/>
            <a:ext cx="4332064" cy="460537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Economic &amp; Technological Growth</a:t>
            </a:r>
          </a:p>
          <a:p>
            <a:pPr lvl="1"/>
            <a:r>
              <a:rPr lang="en-US" dirty="0" smtClean="0"/>
              <a:t>6</a:t>
            </a:r>
            <a:r>
              <a:rPr lang="en-US" baseline="30000" dirty="0" smtClean="0"/>
              <a:t>th</a:t>
            </a:r>
            <a:r>
              <a:rPr lang="en-US" dirty="0" smtClean="0"/>
              <a:t>-3</a:t>
            </a:r>
            <a:r>
              <a:rPr lang="en-US" baseline="30000" dirty="0" smtClean="0"/>
              <a:t>rd</a:t>
            </a:r>
            <a:r>
              <a:rPr lang="en-US" dirty="0" smtClean="0"/>
              <a:t> centuries BCE were a time of growth.  Irrigation controlled water, iron plowshares increased food, Silk was traded.</a:t>
            </a:r>
          </a:p>
          <a:p>
            <a:pPr marL="457200" lvl="1" indent="0">
              <a:buNone/>
            </a:pPr>
            <a:endParaRPr lang="en-US" dirty="0"/>
          </a:p>
          <a:p>
            <a:r>
              <a:rPr lang="en-US" b="1" dirty="0"/>
              <a:t>The Chinese Written Language</a:t>
            </a:r>
          </a:p>
          <a:p>
            <a:pPr lvl="1"/>
            <a:r>
              <a:rPr lang="en-US" dirty="0" smtClean="0"/>
              <a:t>Chinese is a primarily pictographic language,  </a:t>
            </a:r>
            <a:r>
              <a:rPr lang="en-US" dirty="0"/>
              <a:t>which </a:t>
            </a:r>
            <a:r>
              <a:rPr lang="en-US" dirty="0" smtClean="0"/>
              <a:t>means picture symbols are used to represent an idea. When 2 </a:t>
            </a:r>
            <a:r>
              <a:rPr lang="en-US" dirty="0"/>
              <a:t>or more pictographs </a:t>
            </a:r>
            <a:r>
              <a:rPr lang="en-US" dirty="0" smtClean="0"/>
              <a:t>are used to </a:t>
            </a:r>
            <a:r>
              <a:rPr lang="en-US" dirty="0"/>
              <a:t>represent an </a:t>
            </a:r>
            <a:r>
              <a:rPr lang="en-US" dirty="0" smtClean="0"/>
              <a:t>idea it is called ideographic writing. Most other languages started using symbols </a:t>
            </a:r>
            <a:r>
              <a:rPr lang="en-US" dirty="0"/>
              <a:t>that represented </a:t>
            </a:r>
            <a:r>
              <a:rPr lang="en-US" dirty="0" smtClean="0"/>
              <a:t>phonetics, or letter sounds.  </a:t>
            </a:r>
            <a:r>
              <a:rPr lang="en-US" dirty="0"/>
              <a:t>China has never completely abandoned using </a:t>
            </a:r>
            <a:r>
              <a:rPr lang="en-US" dirty="0" smtClean="0"/>
              <a:t>pictures in their </a:t>
            </a:r>
            <a:r>
              <a:rPr lang="en-US" dirty="0" smtClean="0"/>
              <a:t>writing.</a:t>
            </a:r>
            <a:endParaRPr lang="en-US" dirty="0"/>
          </a:p>
          <a:p>
            <a:endParaRPr lang="en-US" dirty="0"/>
          </a:p>
        </p:txBody>
      </p:sp>
      <p:sp>
        <p:nvSpPr>
          <p:cNvPr id="6" name="Content Placeholder 2"/>
          <p:cNvSpPr txBox="1">
            <a:spLocks/>
          </p:cNvSpPr>
          <p:nvPr/>
        </p:nvSpPr>
        <p:spPr>
          <a:xfrm>
            <a:off x="4495800" y="2471777"/>
            <a:ext cx="3810000" cy="1904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7" name="Content Placeholder 2"/>
          <p:cNvSpPr txBox="1">
            <a:spLocks/>
          </p:cNvSpPr>
          <p:nvPr/>
        </p:nvSpPr>
        <p:spPr>
          <a:xfrm>
            <a:off x="609600" y="4376776"/>
            <a:ext cx="4908917" cy="182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pic>
        <p:nvPicPr>
          <p:cNvPr id="8" name="Picture 4" descr="http://www.chinatownconnection.com/images/east.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1382" y="5638800"/>
            <a:ext cx="856436" cy="8977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080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Chinese empires: </a:t>
            </a:r>
            <a:r>
              <a:rPr lang="en-US" dirty="0" err="1" smtClean="0"/>
              <a:t>qin</a:t>
            </a:r>
            <a:r>
              <a:rPr lang="en-US" dirty="0" smtClean="0"/>
              <a:t> dynasty</a:t>
            </a:r>
            <a:br>
              <a:rPr lang="en-US" dirty="0" smtClean="0"/>
            </a:br>
            <a:r>
              <a:rPr lang="en-US" sz="2200" dirty="0" smtClean="0"/>
              <a:t>221 </a:t>
            </a:r>
            <a:r>
              <a:rPr lang="en-US" sz="2200" dirty="0" err="1" smtClean="0"/>
              <a:t>bce</a:t>
            </a:r>
            <a:r>
              <a:rPr lang="en-US" sz="2200" dirty="0" smtClean="0"/>
              <a:t> – 170 </a:t>
            </a:r>
            <a:r>
              <a:rPr lang="en-US" sz="2200" dirty="0" err="1" smtClean="0"/>
              <a:t>ce</a:t>
            </a:r>
            <a:endParaRPr lang="en-US" dirty="0"/>
          </a:p>
        </p:txBody>
      </p:sp>
      <p:sp>
        <p:nvSpPr>
          <p:cNvPr id="3" name="Content Placeholder 2"/>
          <p:cNvSpPr>
            <a:spLocks noGrp="1"/>
          </p:cNvSpPr>
          <p:nvPr>
            <p:ph idx="1"/>
          </p:nvPr>
        </p:nvSpPr>
        <p:spPr>
          <a:xfrm>
            <a:off x="76200" y="1401762"/>
            <a:ext cx="8686800" cy="2484438"/>
          </a:xfrm>
        </p:spPr>
        <p:txBody>
          <a:bodyPr>
            <a:normAutofit fontScale="70000" lnSpcReduction="20000"/>
          </a:bodyPr>
          <a:lstStyle/>
          <a:p>
            <a:r>
              <a:rPr lang="en-US" sz="2900" b="1" u="sng" dirty="0" smtClean="0"/>
              <a:t>Qin Dynasty: 221-206 BCE</a:t>
            </a:r>
          </a:p>
          <a:p>
            <a:pPr lvl="1"/>
            <a:r>
              <a:rPr lang="en-US" sz="2600" dirty="0" smtClean="0"/>
              <a:t>Legalism was adopted by the Qin leaders. </a:t>
            </a:r>
            <a:endParaRPr lang="en-US" sz="2600" dirty="0"/>
          </a:p>
          <a:p>
            <a:pPr lvl="1"/>
            <a:r>
              <a:rPr lang="en-US" sz="2600" dirty="0" smtClean="0"/>
              <a:t>The government was centralized with three key parts:</a:t>
            </a:r>
          </a:p>
          <a:p>
            <a:pPr lvl="2"/>
            <a:r>
              <a:rPr lang="en-US" sz="2300" dirty="0" smtClean="0"/>
              <a:t>Civil Bureaucracy</a:t>
            </a:r>
          </a:p>
          <a:p>
            <a:pPr lvl="2"/>
            <a:r>
              <a:rPr lang="en-US" sz="2300" dirty="0" smtClean="0"/>
              <a:t>Military</a:t>
            </a:r>
          </a:p>
          <a:p>
            <a:pPr lvl="2"/>
            <a:r>
              <a:rPr lang="en-US" sz="2300" dirty="0" err="1" smtClean="0"/>
              <a:t>Censorate</a:t>
            </a:r>
            <a:r>
              <a:rPr lang="en-US" sz="2300" dirty="0" smtClean="0"/>
              <a:t> (Inspectors who kept tabs on the civil workers)</a:t>
            </a:r>
            <a:endParaRPr lang="en-US" sz="2300" dirty="0"/>
          </a:p>
          <a:p>
            <a:pPr lvl="1"/>
            <a:r>
              <a:rPr lang="en-US" sz="2600" dirty="0" smtClean="0"/>
              <a:t>China was divided into provinces and counties. Members of the Civil Bureaucracy were appointed, with censors watching the civil servants. </a:t>
            </a:r>
          </a:p>
          <a:p>
            <a:pPr lvl="1"/>
            <a:r>
              <a:rPr lang="en-US" sz="2600" dirty="0" smtClean="0"/>
              <a:t>Qin had a strong foreign policy and extended the Chinese border to the South</a:t>
            </a:r>
          </a:p>
          <a:p>
            <a:pPr lvl="1"/>
            <a:endParaRPr lang="en-US" dirty="0"/>
          </a:p>
        </p:txBody>
      </p:sp>
      <p:pic>
        <p:nvPicPr>
          <p:cNvPr id="4" name="Picture 2" descr="http://famouswonders.com/wp-content/uploads/2009/01/the-great-wall-of-china-beautiful-stretch-with-no-tourist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34990" y="5029200"/>
            <a:ext cx="2560678" cy="170711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File:GreatWallofQinDynasty.pn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681539" y="304800"/>
            <a:ext cx="2252229" cy="189567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213928" y="3767764"/>
            <a:ext cx="3923145" cy="1569660"/>
          </a:xfrm>
          <a:prstGeom prst="rect">
            <a:avLst/>
          </a:prstGeom>
          <a:noFill/>
        </p:spPr>
        <p:txBody>
          <a:bodyPr wrap="square" rtlCol="0">
            <a:spAutoFit/>
          </a:bodyPr>
          <a:lstStyle/>
          <a:p>
            <a:r>
              <a:rPr lang="en-US" sz="1600" b="1" u="sng" dirty="0" smtClean="0"/>
              <a:t>The Great Wall</a:t>
            </a:r>
            <a:r>
              <a:rPr lang="en-US" sz="1600" dirty="0" smtClean="0"/>
              <a:t>: the </a:t>
            </a:r>
            <a:r>
              <a:rPr lang="en-US" sz="1600" dirty="0" err="1" smtClean="0"/>
              <a:t>Xiongnu</a:t>
            </a:r>
            <a:r>
              <a:rPr lang="en-US" sz="1600" dirty="0" smtClean="0"/>
              <a:t> began invading from the north, near the Gobi Desert. Qin </a:t>
            </a:r>
            <a:r>
              <a:rPr lang="en-US" sz="1600" dirty="0" err="1" smtClean="0"/>
              <a:t>Shihuangdi</a:t>
            </a:r>
            <a:r>
              <a:rPr lang="en-US" sz="1600" dirty="0" smtClean="0"/>
              <a:t> (the Chinese ruler)  began building the Great Wall to protect China.  “The Wall of Ten Thousand Li”  a </a:t>
            </a:r>
            <a:r>
              <a:rPr lang="en-US" sz="1600" dirty="0" err="1" smtClean="0"/>
              <a:t>li</a:t>
            </a:r>
            <a:r>
              <a:rPr lang="en-US" sz="1600" dirty="0" smtClean="0"/>
              <a:t> = 1/3 of a mile.  </a:t>
            </a:r>
            <a:endParaRPr lang="en-US" sz="1600" dirty="0"/>
          </a:p>
        </p:txBody>
      </p:sp>
      <p:sp>
        <p:nvSpPr>
          <p:cNvPr id="7" name="TextBox 6"/>
          <p:cNvSpPr txBox="1"/>
          <p:nvPr/>
        </p:nvSpPr>
        <p:spPr>
          <a:xfrm>
            <a:off x="2819400" y="3962400"/>
            <a:ext cx="2145145" cy="1754326"/>
          </a:xfrm>
          <a:prstGeom prst="rect">
            <a:avLst/>
          </a:prstGeom>
          <a:noFill/>
        </p:spPr>
        <p:txBody>
          <a:bodyPr wrap="square" rtlCol="0">
            <a:spAutoFit/>
          </a:bodyPr>
          <a:lstStyle/>
          <a:p>
            <a:r>
              <a:rPr lang="en-US" b="1" u="sng" dirty="0" smtClean="0"/>
              <a:t>The Fall of the Qin Dynasty</a:t>
            </a:r>
            <a:r>
              <a:rPr lang="en-US" dirty="0" smtClean="0"/>
              <a:t>: After the first ruler, the dynasty was overthrown, followed by civil war.</a:t>
            </a:r>
            <a:endParaRPr lang="en-US" dirty="0"/>
          </a:p>
        </p:txBody>
      </p:sp>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85800" y="3767764"/>
            <a:ext cx="1524000" cy="1197864"/>
          </a:xfrm>
          <a:prstGeom prst="rect">
            <a:avLst/>
          </a:prstGeom>
        </p:spPr>
      </p:pic>
      <p:sp>
        <p:nvSpPr>
          <p:cNvPr id="9" name="TextBox 8"/>
          <p:cNvSpPr txBox="1"/>
          <p:nvPr/>
        </p:nvSpPr>
        <p:spPr>
          <a:xfrm>
            <a:off x="152400" y="4920437"/>
            <a:ext cx="2667000" cy="1815882"/>
          </a:xfrm>
          <a:prstGeom prst="rect">
            <a:avLst/>
          </a:prstGeom>
          <a:noFill/>
        </p:spPr>
        <p:txBody>
          <a:bodyPr wrap="square" rtlCol="0">
            <a:spAutoFit/>
          </a:bodyPr>
          <a:lstStyle/>
          <a:p>
            <a:r>
              <a:rPr lang="en-US" sz="1600" dirty="0" smtClean="0"/>
              <a:t>One of the most unusual discoveries from the Qin period is the Terra-cotta Army. Archaeologists believe the army was created to accompany the Qin emperor in death. </a:t>
            </a:r>
            <a:endParaRPr lang="en-US" sz="1600" dirty="0"/>
          </a:p>
        </p:txBody>
      </p:sp>
    </p:spTree>
    <p:extLst>
      <p:ext uri="{BB962C8B-B14F-4D97-AF65-F5344CB8AC3E}">
        <p14:creationId xmlns="" xmlns:p14="http://schemas.microsoft.com/office/powerpoint/2010/main" val="30055803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422</TotalTime>
  <Words>1748</Words>
  <Application>Microsoft Office PowerPoint</Application>
  <PresentationFormat>On-screen Show (4:3)</PresentationFormat>
  <Paragraphs>88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Trek</vt:lpstr>
      <vt:lpstr>Ancient china</vt:lpstr>
      <vt:lpstr>Geography</vt:lpstr>
      <vt:lpstr>Shang Dynasty</vt:lpstr>
      <vt:lpstr>Shang dynasty – religion &amp; culture</vt:lpstr>
      <vt:lpstr>Dynasty cycle in china</vt:lpstr>
      <vt:lpstr>Zhou Dynasty 1122 bce – 256 bce</vt:lpstr>
      <vt:lpstr>Life in the zhou dynasty</vt:lpstr>
      <vt:lpstr>Life in the zhou dynasty</vt:lpstr>
      <vt:lpstr>Chinese empires: qin dynasty 221 bce – 170 ce</vt:lpstr>
      <vt:lpstr>Slide 10</vt:lpstr>
      <vt:lpstr>Chinese empires: the han dynasty 202 bce – 220 ce</vt:lpstr>
      <vt:lpstr>Han dynasty</vt:lpstr>
      <vt:lpstr>Map of the han dynasty</vt:lpstr>
      <vt:lpstr>Fall of the han dynasty – 220 ce</vt:lpstr>
      <vt:lpstr>Philosophy/religion in early china</vt:lpstr>
    </vt:vector>
  </TitlesOfParts>
  <Company>Odyssey Charter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china</dc:title>
  <dc:creator>Kimberly McClain</dc:creator>
  <cp:lastModifiedBy>cmiles2</cp:lastModifiedBy>
  <cp:revision>14</cp:revision>
  <dcterms:created xsi:type="dcterms:W3CDTF">2012-09-17T14:44:14Z</dcterms:created>
  <dcterms:modified xsi:type="dcterms:W3CDTF">2013-05-22T18:40:06Z</dcterms:modified>
</cp:coreProperties>
</file>