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2"/>
  </p:sldMasterIdLst>
  <p:notesMasterIdLst>
    <p:notesMasterId r:id="rId25"/>
  </p:notesMasterIdLst>
  <p:sldIdLst>
    <p:sldId id="256" r:id="rId3"/>
    <p:sldId id="259" r:id="rId4"/>
    <p:sldId id="275" r:id="rId5"/>
    <p:sldId id="276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71" r:id="rId16"/>
    <p:sldId id="273" r:id="rId17"/>
    <p:sldId id="274" r:id="rId18"/>
    <p:sldId id="278" r:id="rId19"/>
    <p:sldId id="279" r:id="rId20"/>
    <p:sldId id="272" r:id="rId21"/>
    <p:sldId id="277" r:id="rId22"/>
    <p:sldId id="280" r:id="rId23"/>
    <p:sldId id="281" r:id="rId2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B9F1D-B996-4BA0-9039-613E6AF2E072}" type="datetimeFigureOut">
              <a:rPr lang="fr-FR" smtClean="0"/>
              <a:pPr/>
              <a:t>09/07/2015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CA053-64A5-468B-A4AC-F179676E72A7}" type="slidenum">
              <a:rPr lang="fr-CA" smtClean="0"/>
              <a:pPr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8771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09/07/2015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09/07/2015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09/07/2015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09/07/2015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09/07/2015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09/07/2015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09/07/2015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09/07/2015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09/07/2015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09/07/2015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09/07/2015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09/07/2015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14438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sz="8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NOUNS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5888" y="2143116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CA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CA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Everything</a:t>
            </a:r>
            <a:r>
              <a:rPr lang="fr-C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fr-C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wanted</a:t>
            </a:r>
            <a:r>
              <a:rPr lang="fr-C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to know and MORE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How to </a:t>
            </a:r>
            <a:r>
              <a:rPr lang="fr-CA" dirty="0" err="1" smtClean="0"/>
              <a:t>make</a:t>
            </a:r>
            <a:r>
              <a:rPr lang="fr-CA" dirty="0" smtClean="0"/>
              <a:t> a </a:t>
            </a:r>
            <a:r>
              <a:rPr lang="fr-CA" dirty="0" err="1" smtClean="0"/>
              <a:t>singular</a:t>
            </a:r>
            <a:r>
              <a:rPr lang="fr-CA" dirty="0" smtClean="0"/>
              <a:t> </a:t>
            </a:r>
            <a:r>
              <a:rPr lang="fr-CA" dirty="0" err="1" smtClean="0"/>
              <a:t>noun</a:t>
            </a:r>
            <a:r>
              <a:rPr lang="fr-CA" dirty="0" smtClean="0"/>
              <a:t> plural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 smtClean="0"/>
              <a:t>Nouns</a:t>
            </a:r>
            <a:r>
              <a:rPr lang="fr-CA" dirty="0" smtClean="0"/>
              <a:t> </a:t>
            </a:r>
            <a:r>
              <a:rPr lang="fr-CA" dirty="0" err="1" smtClean="0"/>
              <a:t>ending</a:t>
            </a:r>
            <a:r>
              <a:rPr lang="fr-CA" dirty="0" smtClean="0"/>
              <a:t> in -</a:t>
            </a:r>
            <a:r>
              <a:rPr lang="fr-CA" i="1" dirty="0" smtClean="0"/>
              <a:t>f </a:t>
            </a:r>
            <a:r>
              <a:rPr lang="fr-CA" dirty="0" smtClean="0"/>
              <a:t> or </a:t>
            </a:r>
            <a:r>
              <a:rPr lang="fr-CA" i="1" dirty="0" smtClean="0"/>
              <a:t>–</a:t>
            </a:r>
            <a:r>
              <a:rPr lang="fr-CA" i="1" dirty="0" err="1" smtClean="0"/>
              <a:t>fe</a:t>
            </a:r>
            <a:endParaRPr lang="fr-CA" i="1" dirty="0" smtClean="0"/>
          </a:p>
          <a:p>
            <a:pPr lvl="1"/>
            <a:r>
              <a:rPr lang="fr-CA" dirty="0" smtClean="0"/>
              <a:t>Change the </a:t>
            </a:r>
            <a:r>
              <a:rPr lang="fr-CA" i="1" dirty="0" smtClean="0"/>
              <a:t>–f </a:t>
            </a:r>
            <a:r>
              <a:rPr lang="fr-CA" dirty="0" smtClean="0"/>
              <a:t> to </a:t>
            </a:r>
            <a:r>
              <a:rPr lang="fr-CA" i="1" dirty="0" smtClean="0"/>
              <a:t>–v </a:t>
            </a:r>
          </a:p>
          <a:p>
            <a:pPr lvl="1"/>
            <a:r>
              <a:rPr lang="fr-CA" i="1" dirty="0" smtClean="0"/>
              <a:t> </a:t>
            </a:r>
            <a:r>
              <a:rPr lang="fr-CA" dirty="0" err="1" smtClean="0"/>
              <a:t>Add</a:t>
            </a:r>
            <a:r>
              <a:rPr lang="fr-CA" dirty="0" smtClean="0"/>
              <a:t> </a:t>
            </a:r>
            <a:r>
              <a:rPr lang="fr-CA" i="1" dirty="0" smtClean="0"/>
              <a:t>–s </a:t>
            </a:r>
            <a:r>
              <a:rPr lang="fr-CA" dirty="0" smtClean="0"/>
              <a:t>or </a:t>
            </a:r>
            <a:r>
              <a:rPr lang="fr-CA" i="1" dirty="0" smtClean="0"/>
              <a:t>–es</a:t>
            </a:r>
          </a:p>
          <a:p>
            <a:r>
              <a:rPr lang="fr-CA" dirty="0" err="1" smtClean="0"/>
              <a:t>Examples</a:t>
            </a:r>
            <a:r>
              <a:rPr lang="fr-CA" dirty="0" smtClean="0"/>
              <a:t>:</a:t>
            </a:r>
          </a:p>
          <a:p>
            <a:pPr lvl="1"/>
            <a:r>
              <a:rPr lang="fr-CA" dirty="0" err="1" smtClean="0"/>
              <a:t>Singular</a:t>
            </a:r>
            <a:r>
              <a:rPr lang="fr-CA" dirty="0" smtClean="0"/>
              <a:t>:  </a:t>
            </a:r>
            <a:r>
              <a:rPr lang="fr-CA" dirty="0" err="1" smtClean="0"/>
              <a:t>knife</a:t>
            </a:r>
            <a:r>
              <a:rPr lang="fr-CA" dirty="0" smtClean="0"/>
              <a:t>, life</a:t>
            </a:r>
          </a:p>
          <a:p>
            <a:pPr lvl="1"/>
            <a:r>
              <a:rPr lang="fr-CA" dirty="0" smtClean="0"/>
              <a:t>Plural:  </a:t>
            </a:r>
            <a:r>
              <a:rPr lang="fr-CA" dirty="0" err="1" smtClean="0"/>
              <a:t>knives</a:t>
            </a:r>
            <a:r>
              <a:rPr lang="fr-CA" dirty="0" smtClean="0"/>
              <a:t>, </a:t>
            </a:r>
            <a:r>
              <a:rPr lang="fr-CA" dirty="0" err="1" smtClean="0"/>
              <a:t>lives</a:t>
            </a:r>
            <a:endParaRPr lang="fr-CA" dirty="0" smtClean="0"/>
          </a:p>
          <a:p>
            <a:pPr lvl="1">
              <a:buNone/>
            </a:pPr>
            <a:endParaRPr lang="fr-CA" dirty="0" smtClean="0"/>
          </a:p>
          <a:p>
            <a:pPr lvl="1">
              <a:buNone/>
            </a:pPr>
            <a:endParaRPr lang="fr-CA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How to </a:t>
            </a:r>
            <a:r>
              <a:rPr lang="fr-CA" dirty="0" err="1" smtClean="0"/>
              <a:t>make</a:t>
            </a:r>
            <a:r>
              <a:rPr lang="fr-CA" dirty="0" smtClean="0"/>
              <a:t> a </a:t>
            </a:r>
            <a:r>
              <a:rPr lang="fr-CA" dirty="0" err="1" smtClean="0"/>
              <a:t>singular</a:t>
            </a:r>
            <a:r>
              <a:rPr lang="fr-CA" dirty="0" smtClean="0"/>
              <a:t> </a:t>
            </a:r>
            <a:r>
              <a:rPr lang="fr-CA" dirty="0" err="1" smtClean="0"/>
              <a:t>noun</a:t>
            </a:r>
            <a:r>
              <a:rPr lang="fr-CA" dirty="0" smtClean="0"/>
              <a:t> plural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 smtClean="0"/>
              <a:t>Some</a:t>
            </a:r>
            <a:r>
              <a:rPr lang="fr-CA" dirty="0" smtClean="0"/>
              <a:t> </a:t>
            </a:r>
            <a:r>
              <a:rPr lang="fr-CA" dirty="0" err="1" smtClean="0"/>
              <a:t>nouns</a:t>
            </a:r>
            <a:r>
              <a:rPr lang="fr-CA" dirty="0" smtClean="0"/>
              <a:t> have </a:t>
            </a:r>
            <a:r>
              <a:rPr lang="fr-CA" dirty="0" err="1" smtClean="0"/>
              <a:t>irregular</a:t>
            </a:r>
            <a:r>
              <a:rPr lang="fr-CA" dirty="0" smtClean="0"/>
              <a:t> </a:t>
            </a:r>
            <a:r>
              <a:rPr lang="fr-CA" dirty="0" err="1" smtClean="0"/>
              <a:t>plurals</a:t>
            </a:r>
            <a:r>
              <a:rPr lang="fr-CA" dirty="0" smtClean="0"/>
              <a:t>:</a:t>
            </a:r>
          </a:p>
          <a:p>
            <a:pPr lvl="1"/>
            <a:r>
              <a:rPr lang="fr-CA" dirty="0" err="1" smtClean="0"/>
              <a:t>Examples</a:t>
            </a:r>
            <a:r>
              <a:rPr lang="fr-CA" dirty="0" smtClean="0"/>
              <a:t>:  man/men; </a:t>
            </a:r>
            <a:r>
              <a:rPr lang="fr-CA" dirty="0" err="1" smtClean="0"/>
              <a:t>child</a:t>
            </a:r>
            <a:r>
              <a:rPr lang="fr-CA" dirty="0" smtClean="0"/>
              <a:t>/</a:t>
            </a:r>
            <a:r>
              <a:rPr lang="fr-CA" dirty="0" err="1" smtClean="0"/>
              <a:t>children</a:t>
            </a:r>
            <a:endParaRPr lang="fr-CA" dirty="0" smtClean="0"/>
          </a:p>
          <a:p>
            <a:pPr lvl="1"/>
            <a:endParaRPr lang="fr-CA" dirty="0" smtClean="0"/>
          </a:p>
          <a:p>
            <a:r>
              <a:rPr lang="fr-CA" dirty="0" err="1" smtClean="0"/>
              <a:t>Some</a:t>
            </a:r>
            <a:r>
              <a:rPr lang="fr-CA" dirty="0" smtClean="0"/>
              <a:t> </a:t>
            </a:r>
            <a:r>
              <a:rPr lang="fr-CA" dirty="0" err="1" smtClean="0"/>
              <a:t>nouns</a:t>
            </a:r>
            <a:r>
              <a:rPr lang="fr-CA" dirty="0" smtClean="0"/>
              <a:t> do not change </a:t>
            </a:r>
            <a:r>
              <a:rPr lang="fr-CA" dirty="0" err="1" smtClean="0"/>
              <a:t>form</a:t>
            </a:r>
            <a:r>
              <a:rPr lang="fr-CA" dirty="0" smtClean="0"/>
              <a:t> </a:t>
            </a:r>
            <a:r>
              <a:rPr lang="fr-CA" dirty="0" err="1" smtClean="0"/>
              <a:t>from</a:t>
            </a:r>
            <a:r>
              <a:rPr lang="fr-CA" dirty="0" smtClean="0"/>
              <a:t> </a:t>
            </a:r>
            <a:r>
              <a:rPr lang="fr-CA" dirty="0" err="1" smtClean="0"/>
              <a:t>singular</a:t>
            </a:r>
            <a:r>
              <a:rPr lang="fr-CA" dirty="0" smtClean="0"/>
              <a:t> to plural:</a:t>
            </a:r>
          </a:p>
          <a:p>
            <a:pPr lvl="1"/>
            <a:r>
              <a:rPr lang="fr-CA" dirty="0" err="1" smtClean="0"/>
              <a:t>Examples</a:t>
            </a:r>
            <a:r>
              <a:rPr lang="fr-CA" dirty="0" smtClean="0"/>
              <a:t>:  </a:t>
            </a:r>
            <a:r>
              <a:rPr lang="fr-CA" dirty="0" err="1" smtClean="0"/>
              <a:t>fish</a:t>
            </a:r>
            <a:r>
              <a:rPr lang="fr-CA" dirty="0" smtClean="0"/>
              <a:t>/</a:t>
            </a:r>
            <a:r>
              <a:rPr lang="fr-CA" dirty="0" err="1" smtClean="0"/>
              <a:t>fish</a:t>
            </a:r>
            <a:r>
              <a:rPr lang="fr-CA" dirty="0" smtClean="0"/>
              <a:t>; </a:t>
            </a:r>
            <a:r>
              <a:rPr lang="fr-CA" dirty="0" err="1" smtClean="0"/>
              <a:t>sheep</a:t>
            </a:r>
            <a:r>
              <a:rPr lang="fr-CA" dirty="0" smtClean="0"/>
              <a:t>/</a:t>
            </a:r>
            <a:r>
              <a:rPr lang="fr-CA" dirty="0" err="1" smtClean="0"/>
              <a:t>sheep</a:t>
            </a:r>
            <a:endParaRPr lang="fr-CA" dirty="0" smtClean="0"/>
          </a:p>
          <a:p>
            <a:pPr lvl="1">
              <a:buNone/>
            </a:pPr>
            <a:endParaRPr lang="fr-CA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Common and </a:t>
            </a:r>
            <a:r>
              <a:rPr lang="fr-CA" dirty="0" err="1" smtClean="0"/>
              <a:t>Proper</a:t>
            </a:r>
            <a:r>
              <a:rPr lang="fr-CA" dirty="0" smtClean="0"/>
              <a:t> </a:t>
            </a:r>
            <a:r>
              <a:rPr lang="fr-CA" smtClean="0"/>
              <a:t>Nouns</a:t>
            </a:r>
            <a:endParaRPr lang="fr-CA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/>
            <a:r>
              <a:rPr lang="fr-CA" sz="2800" dirty="0" smtClean="0"/>
              <a:t>A </a:t>
            </a:r>
            <a:r>
              <a:rPr lang="fr-CA" sz="2800" b="1" dirty="0" err="1" smtClean="0">
                <a:solidFill>
                  <a:srgbClr val="FF0000"/>
                </a:solidFill>
              </a:rPr>
              <a:t>common</a:t>
            </a:r>
            <a:r>
              <a:rPr lang="fr-CA" sz="2800" b="1" dirty="0" smtClean="0">
                <a:solidFill>
                  <a:srgbClr val="FF0000"/>
                </a:solidFill>
              </a:rPr>
              <a:t> </a:t>
            </a:r>
            <a:r>
              <a:rPr lang="fr-CA" sz="2800" b="1" dirty="0" err="1" smtClean="0">
                <a:solidFill>
                  <a:srgbClr val="FF0000"/>
                </a:solidFill>
              </a:rPr>
              <a:t>noun</a:t>
            </a:r>
            <a:r>
              <a:rPr lang="fr-CA" sz="2800" b="1" dirty="0" smtClean="0">
                <a:solidFill>
                  <a:srgbClr val="FF0000"/>
                </a:solidFill>
              </a:rPr>
              <a:t> </a:t>
            </a:r>
            <a:r>
              <a:rPr lang="fr-CA" sz="2800" dirty="0" err="1" smtClean="0"/>
              <a:t>is</a:t>
            </a:r>
            <a:r>
              <a:rPr lang="fr-CA" sz="2800" dirty="0" smtClean="0"/>
              <a:t> the </a:t>
            </a:r>
            <a:r>
              <a:rPr lang="fr-CA" sz="2800" dirty="0" err="1" smtClean="0"/>
              <a:t>general</a:t>
            </a:r>
            <a:r>
              <a:rPr lang="fr-CA" sz="2800" dirty="0" smtClean="0"/>
              <a:t> – not the </a:t>
            </a:r>
            <a:r>
              <a:rPr lang="fr-CA" sz="2800" dirty="0" err="1" smtClean="0"/>
              <a:t>particular</a:t>
            </a:r>
            <a:r>
              <a:rPr lang="fr-CA" sz="2800" dirty="0" smtClean="0"/>
              <a:t> – </a:t>
            </a:r>
            <a:r>
              <a:rPr lang="fr-CA" sz="2800" dirty="0" err="1" smtClean="0"/>
              <a:t>name</a:t>
            </a:r>
            <a:r>
              <a:rPr lang="fr-CA" sz="2800" dirty="0" smtClean="0"/>
              <a:t> of a </a:t>
            </a:r>
            <a:r>
              <a:rPr lang="fr-CA" sz="2800" dirty="0" err="1" smtClean="0"/>
              <a:t>person</a:t>
            </a:r>
            <a:r>
              <a:rPr lang="fr-CA" sz="2800" dirty="0" smtClean="0"/>
              <a:t>, place, </a:t>
            </a:r>
            <a:r>
              <a:rPr lang="fr-CA" sz="2800" dirty="0" err="1" smtClean="0"/>
              <a:t>thing</a:t>
            </a:r>
            <a:r>
              <a:rPr lang="fr-CA" sz="2800" dirty="0" smtClean="0"/>
              <a:t> or </a:t>
            </a:r>
            <a:r>
              <a:rPr lang="fr-CA" sz="2800" dirty="0" err="1" smtClean="0"/>
              <a:t>idea</a:t>
            </a:r>
            <a:endParaRPr lang="fr-CA" sz="2800" dirty="0" smtClean="0"/>
          </a:p>
          <a:p>
            <a:pPr marL="1143000" lvl="1" indent="-742950"/>
            <a:r>
              <a:rPr lang="fr-CA" sz="2400" dirty="0" smtClean="0"/>
              <a:t>Common </a:t>
            </a:r>
            <a:r>
              <a:rPr lang="fr-CA" sz="2400" dirty="0" err="1" smtClean="0"/>
              <a:t>noun</a:t>
            </a:r>
            <a:r>
              <a:rPr lang="fr-CA" sz="2400" dirty="0" smtClean="0"/>
              <a:t> </a:t>
            </a:r>
            <a:r>
              <a:rPr lang="fr-CA" sz="2400" dirty="0" err="1" smtClean="0"/>
              <a:t>is</a:t>
            </a:r>
            <a:r>
              <a:rPr lang="fr-CA" sz="2400" dirty="0" smtClean="0"/>
              <a:t> not </a:t>
            </a:r>
            <a:r>
              <a:rPr lang="fr-CA" sz="2400" dirty="0" err="1" smtClean="0"/>
              <a:t>capitalized</a:t>
            </a:r>
            <a:r>
              <a:rPr lang="fr-CA" sz="2400" dirty="0" smtClean="0"/>
              <a:t> </a:t>
            </a:r>
            <a:r>
              <a:rPr lang="fr-CA" sz="2400" dirty="0" err="1" smtClean="0"/>
              <a:t>unless</a:t>
            </a:r>
            <a:r>
              <a:rPr lang="fr-CA" sz="2400" dirty="0" smtClean="0"/>
              <a:t> </a:t>
            </a:r>
            <a:r>
              <a:rPr lang="fr-CA" sz="2400" dirty="0" err="1" smtClean="0"/>
              <a:t>it</a:t>
            </a:r>
            <a:r>
              <a:rPr lang="fr-CA" sz="2400" dirty="0" smtClean="0"/>
              <a:t> </a:t>
            </a:r>
            <a:r>
              <a:rPr lang="fr-CA" sz="2400" dirty="0" err="1" smtClean="0"/>
              <a:t>is</a:t>
            </a:r>
            <a:r>
              <a:rPr lang="fr-CA" sz="2400" dirty="0" smtClean="0"/>
              <a:t> the first </a:t>
            </a:r>
            <a:r>
              <a:rPr lang="fr-CA" sz="2400" dirty="0" err="1" smtClean="0"/>
              <a:t>word</a:t>
            </a:r>
            <a:r>
              <a:rPr lang="fr-CA" sz="2400" dirty="0" smtClean="0"/>
              <a:t> of a sentence.</a:t>
            </a:r>
          </a:p>
          <a:p>
            <a:pPr marL="742950" indent="-742950"/>
            <a:r>
              <a:rPr lang="fr-CA" sz="2800" dirty="0" err="1" smtClean="0"/>
              <a:t>Examples</a:t>
            </a:r>
            <a:r>
              <a:rPr lang="fr-CA" sz="2800" dirty="0" smtClean="0"/>
              <a:t>: </a:t>
            </a:r>
          </a:p>
          <a:p>
            <a:pPr marL="1143000" lvl="1" indent="-742950"/>
            <a:r>
              <a:rPr lang="fr-CA" sz="2400" dirty="0" smtClean="0"/>
              <a:t>Person:  </a:t>
            </a:r>
            <a:r>
              <a:rPr lang="fr-CA" sz="2400" dirty="0" err="1" smtClean="0"/>
              <a:t>artist</a:t>
            </a:r>
            <a:r>
              <a:rPr lang="fr-CA" sz="2400" dirty="0" smtClean="0"/>
              <a:t>, </a:t>
            </a:r>
            <a:r>
              <a:rPr lang="fr-CA" sz="2400" dirty="0" err="1" smtClean="0"/>
              <a:t>uncle</a:t>
            </a:r>
            <a:r>
              <a:rPr lang="fr-CA" sz="2400" dirty="0" smtClean="0"/>
              <a:t>, </a:t>
            </a:r>
            <a:r>
              <a:rPr lang="fr-CA" sz="2400" dirty="0" err="1" smtClean="0"/>
              <a:t>poet</a:t>
            </a:r>
            <a:endParaRPr lang="fr-CA" sz="2400" dirty="0" smtClean="0"/>
          </a:p>
          <a:p>
            <a:pPr marL="1143000" lvl="1" indent="-742950"/>
            <a:r>
              <a:rPr lang="fr-CA" sz="2400" dirty="0" smtClean="0"/>
              <a:t>Place:  country, </a:t>
            </a:r>
            <a:r>
              <a:rPr lang="fr-CA" sz="2400" dirty="0" err="1" smtClean="0"/>
              <a:t>lake</a:t>
            </a:r>
            <a:r>
              <a:rPr lang="fr-CA" sz="2400" dirty="0" smtClean="0"/>
              <a:t>, </a:t>
            </a:r>
            <a:r>
              <a:rPr lang="fr-CA" sz="2400" dirty="0" err="1" smtClean="0"/>
              <a:t>park</a:t>
            </a:r>
            <a:endParaRPr lang="fr-CA" sz="2400" dirty="0" smtClean="0"/>
          </a:p>
          <a:p>
            <a:pPr marL="1143000" lvl="1" indent="-742950"/>
            <a:r>
              <a:rPr lang="fr-CA" sz="2400" dirty="0" err="1" smtClean="0"/>
              <a:t>Thing</a:t>
            </a:r>
            <a:r>
              <a:rPr lang="fr-CA" sz="2400" dirty="0" smtClean="0"/>
              <a:t>:  </a:t>
            </a:r>
            <a:r>
              <a:rPr lang="fr-CA" sz="2400" dirty="0" err="1" smtClean="0"/>
              <a:t>school</a:t>
            </a:r>
            <a:r>
              <a:rPr lang="fr-CA" sz="2400" dirty="0" smtClean="0"/>
              <a:t>, </a:t>
            </a:r>
            <a:r>
              <a:rPr lang="fr-CA" sz="2400" dirty="0" err="1" smtClean="0"/>
              <a:t>vehicle</a:t>
            </a:r>
            <a:r>
              <a:rPr lang="fr-CA" sz="2400" dirty="0" smtClean="0"/>
              <a:t>, </a:t>
            </a:r>
            <a:r>
              <a:rPr lang="fr-CA" sz="2400" dirty="0" err="1" smtClean="0"/>
              <a:t>play</a:t>
            </a:r>
            <a:endParaRPr lang="fr-CA" sz="2400" dirty="0" smtClean="0"/>
          </a:p>
          <a:p>
            <a:pPr marL="1143000" lvl="1" indent="-742950"/>
            <a:r>
              <a:rPr lang="fr-CA" sz="2400" dirty="0" err="1" smtClean="0"/>
              <a:t>Idea</a:t>
            </a:r>
            <a:r>
              <a:rPr lang="fr-CA" sz="2400" dirty="0" smtClean="0"/>
              <a:t>:  </a:t>
            </a:r>
            <a:r>
              <a:rPr lang="fr-CA" sz="2400" dirty="0" err="1" smtClean="0"/>
              <a:t>era</a:t>
            </a:r>
            <a:r>
              <a:rPr lang="fr-CA" sz="2400" dirty="0" smtClean="0"/>
              <a:t>, religion, </a:t>
            </a:r>
            <a:r>
              <a:rPr lang="fr-CA" sz="2400" dirty="0" err="1" smtClean="0"/>
              <a:t>movement</a:t>
            </a:r>
            <a:endParaRPr lang="fr-C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Common and </a:t>
            </a:r>
            <a:r>
              <a:rPr lang="fr-CA" dirty="0" err="1" smtClean="0"/>
              <a:t>Proper</a:t>
            </a:r>
            <a:r>
              <a:rPr lang="fr-CA" dirty="0" smtClean="0"/>
              <a:t> </a:t>
            </a:r>
            <a:r>
              <a:rPr lang="fr-CA" smtClean="0"/>
              <a:t>Nouns</a:t>
            </a:r>
            <a:endParaRPr lang="fr-CA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/>
            <a:r>
              <a:rPr lang="fr-CA" sz="2800" dirty="0" smtClean="0"/>
              <a:t>A </a:t>
            </a:r>
            <a:r>
              <a:rPr lang="fr-CA" sz="2800" b="1" dirty="0" err="1" smtClean="0">
                <a:solidFill>
                  <a:srgbClr val="FF0000"/>
                </a:solidFill>
              </a:rPr>
              <a:t>proper</a:t>
            </a:r>
            <a:r>
              <a:rPr lang="fr-CA" sz="2800" dirty="0" smtClean="0"/>
              <a:t> </a:t>
            </a:r>
            <a:r>
              <a:rPr lang="fr-CA" sz="2800" b="1" dirty="0" err="1" smtClean="0">
                <a:solidFill>
                  <a:srgbClr val="FF0000"/>
                </a:solidFill>
              </a:rPr>
              <a:t>noun</a:t>
            </a:r>
            <a:r>
              <a:rPr lang="fr-CA" sz="2800" b="1" dirty="0" smtClean="0">
                <a:solidFill>
                  <a:srgbClr val="FF0000"/>
                </a:solidFill>
              </a:rPr>
              <a:t> </a:t>
            </a:r>
            <a:r>
              <a:rPr lang="fr-CA" sz="2800" dirty="0" err="1" smtClean="0"/>
              <a:t>is</a:t>
            </a:r>
            <a:r>
              <a:rPr lang="fr-CA" sz="2800" dirty="0" smtClean="0"/>
              <a:t> the </a:t>
            </a:r>
            <a:r>
              <a:rPr lang="fr-CA" sz="2800" dirty="0" err="1" smtClean="0"/>
              <a:t>name</a:t>
            </a:r>
            <a:r>
              <a:rPr lang="fr-CA" sz="2800" dirty="0" smtClean="0"/>
              <a:t> of a </a:t>
            </a:r>
            <a:r>
              <a:rPr lang="fr-CA" sz="2800" dirty="0" err="1" smtClean="0"/>
              <a:t>particular</a:t>
            </a:r>
            <a:r>
              <a:rPr lang="fr-CA" sz="2800" dirty="0" smtClean="0"/>
              <a:t> </a:t>
            </a:r>
            <a:r>
              <a:rPr lang="fr-CA" sz="2800" dirty="0" err="1" smtClean="0"/>
              <a:t>person</a:t>
            </a:r>
            <a:r>
              <a:rPr lang="fr-CA" sz="2800" dirty="0" smtClean="0"/>
              <a:t>, place, </a:t>
            </a:r>
            <a:r>
              <a:rPr lang="fr-CA" sz="2800" dirty="0" err="1" smtClean="0"/>
              <a:t>thing</a:t>
            </a:r>
            <a:r>
              <a:rPr lang="fr-CA" sz="2800" dirty="0" smtClean="0"/>
              <a:t> or </a:t>
            </a:r>
            <a:r>
              <a:rPr lang="fr-CA" sz="2800" dirty="0" err="1" smtClean="0"/>
              <a:t>idea</a:t>
            </a:r>
            <a:endParaRPr lang="fr-CA" sz="2800" dirty="0" smtClean="0"/>
          </a:p>
          <a:p>
            <a:pPr marL="1143000" lvl="1" indent="-742950"/>
            <a:r>
              <a:rPr lang="fr-CA" sz="2400" dirty="0" err="1" smtClean="0"/>
              <a:t>Proper</a:t>
            </a:r>
            <a:r>
              <a:rPr lang="fr-CA" sz="2400" dirty="0" smtClean="0"/>
              <a:t> </a:t>
            </a:r>
            <a:r>
              <a:rPr lang="fr-CA" sz="2400" dirty="0" err="1" smtClean="0"/>
              <a:t>nouns</a:t>
            </a:r>
            <a:r>
              <a:rPr lang="fr-CA" sz="2400" dirty="0" smtClean="0"/>
              <a:t>  are </a:t>
            </a:r>
            <a:r>
              <a:rPr lang="fr-CA" sz="2400" dirty="0" err="1" smtClean="0"/>
              <a:t>always</a:t>
            </a:r>
            <a:r>
              <a:rPr lang="fr-CA" sz="2400" dirty="0" smtClean="0"/>
              <a:t> </a:t>
            </a:r>
            <a:r>
              <a:rPr lang="fr-CA" sz="2400" dirty="0" err="1" smtClean="0"/>
              <a:t>capitalized</a:t>
            </a:r>
            <a:endParaRPr lang="fr-CA" sz="2400" dirty="0" smtClean="0"/>
          </a:p>
          <a:p>
            <a:pPr marL="742950" indent="-742950"/>
            <a:r>
              <a:rPr lang="fr-CA" sz="2800" dirty="0" err="1" smtClean="0"/>
              <a:t>Examples</a:t>
            </a:r>
            <a:r>
              <a:rPr lang="fr-CA" sz="2800" dirty="0" smtClean="0"/>
              <a:t>: </a:t>
            </a:r>
          </a:p>
          <a:p>
            <a:pPr marL="1143000" lvl="1" indent="-742950"/>
            <a:r>
              <a:rPr lang="fr-CA" sz="2400" dirty="0" smtClean="0"/>
              <a:t>Person:   Michelangelo, </a:t>
            </a:r>
            <a:r>
              <a:rPr lang="fr-CA" sz="2400" dirty="0" err="1" smtClean="0"/>
              <a:t>Uncle</a:t>
            </a:r>
            <a:r>
              <a:rPr lang="fr-CA" sz="2400" dirty="0" smtClean="0"/>
              <a:t> </a:t>
            </a:r>
            <a:r>
              <a:rPr lang="fr-CA" sz="2400" dirty="0" err="1" smtClean="0"/>
              <a:t>Lew</a:t>
            </a:r>
            <a:r>
              <a:rPr lang="fr-CA" sz="2400" dirty="0" smtClean="0"/>
              <a:t>, Maya </a:t>
            </a:r>
            <a:r>
              <a:rPr lang="fr-CA" sz="2400" dirty="0" err="1" smtClean="0"/>
              <a:t>Angelou</a:t>
            </a:r>
            <a:endParaRPr lang="fr-CA" sz="2400" dirty="0" smtClean="0"/>
          </a:p>
          <a:p>
            <a:pPr marL="1143000" lvl="1" indent="-742950"/>
            <a:r>
              <a:rPr lang="fr-CA" sz="2400" dirty="0" smtClean="0"/>
              <a:t>Place: United States, Lake Superior, Yellowstone National Park</a:t>
            </a:r>
          </a:p>
          <a:p>
            <a:pPr marL="1143000" lvl="1" indent="-742950"/>
            <a:r>
              <a:rPr lang="fr-CA" sz="2400" dirty="0" err="1" smtClean="0"/>
              <a:t>Thing</a:t>
            </a:r>
            <a:r>
              <a:rPr lang="fr-CA" sz="2400" dirty="0" smtClean="0"/>
              <a:t>: Durant Road Middle </a:t>
            </a:r>
            <a:r>
              <a:rPr lang="fr-CA" sz="2400" dirty="0" err="1" smtClean="0"/>
              <a:t>School</a:t>
            </a:r>
            <a:r>
              <a:rPr lang="fr-CA" sz="2400" dirty="0" smtClean="0"/>
              <a:t>, Jeep, </a:t>
            </a:r>
            <a:r>
              <a:rPr lang="fr-CA" sz="2400" i="1" dirty="0" smtClean="0"/>
              <a:t>Romeo and Juliet</a:t>
            </a:r>
            <a:endParaRPr lang="fr-CA" sz="2400" dirty="0" smtClean="0"/>
          </a:p>
          <a:p>
            <a:pPr marL="1143000" lvl="1" indent="-742950"/>
            <a:r>
              <a:rPr lang="fr-CA" sz="2400" dirty="0" err="1" smtClean="0"/>
              <a:t>Idea</a:t>
            </a:r>
            <a:r>
              <a:rPr lang="fr-CA" sz="2400" dirty="0" smtClean="0"/>
              <a:t>:  </a:t>
            </a:r>
            <a:r>
              <a:rPr lang="fr-CA" sz="2400" dirty="0" err="1" smtClean="0"/>
              <a:t>Industrial</a:t>
            </a:r>
            <a:r>
              <a:rPr lang="fr-CA" sz="2400" dirty="0" smtClean="0"/>
              <a:t> Age, </a:t>
            </a:r>
            <a:r>
              <a:rPr lang="fr-CA" sz="2400" dirty="0" err="1" smtClean="0"/>
              <a:t>Judaism</a:t>
            </a:r>
            <a:r>
              <a:rPr lang="fr-CA" sz="2400" dirty="0" smtClean="0"/>
              <a:t>, </a:t>
            </a:r>
            <a:r>
              <a:rPr lang="fr-CA" sz="2400" dirty="0" err="1" smtClean="0"/>
              <a:t>Romanticism</a:t>
            </a:r>
            <a:endParaRPr lang="fr-C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 smtClean="0"/>
              <a:t>Concrete</a:t>
            </a:r>
            <a:r>
              <a:rPr lang="fr-CA" dirty="0" smtClean="0"/>
              <a:t> and Abstract </a:t>
            </a:r>
            <a:r>
              <a:rPr lang="fr-CA" dirty="0" err="1" smtClean="0"/>
              <a:t>Nouns</a:t>
            </a:r>
            <a:endParaRPr lang="fr-CA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/>
            <a:r>
              <a:rPr lang="fr-CA" dirty="0" smtClean="0"/>
              <a:t>A </a:t>
            </a:r>
            <a:r>
              <a:rPr lang="fr-CA" dirty="0" err="1" smtClean="0"/>
              <a:t>concrete</a:t>
            </a:r>
            <a:r>
              <a:rPr lang="fr-CA" dirty="0" smtClean="0"/>
              <a:t> </a:t>
            </a:r>
            <a:r>
              <a:rPr lang="fr-CA" dirty="0" err="1" smtClean="0"/>
              <a:t>noun</a:t>
            </a:r>
            <a:r>
              <a:rPr lang="fr-CA" dirty="0" smtClean="0"/>
              <a:t> </a:t>
            </a:r>
            <a:r>
              <a:rPr lang="fr-CA" dirty="0" err="1" smtClean="0"/>
              <a:t>names</a:t>
            </a:r>
            <a:r>
              <a:rPr lang="fr-CA" dirty="0" smtClean="0"/>
              <a:t> an </a:t>
            </a:r>
            <a:r>
              <a:rPr lang="fr-CA" dirty="0" err="1" smtClean="0"/>
              <a:t>object</a:t>
            </a:r>
            <a:r>
              <a:rPr lang="fr-CA" dirty="0" smtClean="0"/>
              <a:t> </a:t>
            </a:r>
            <a:r>
              <a:rPr lang="fr-CA" dirty="0" err="1" smtClean="0"/>
              <a:t>that</a:t>
            </a:r>
            <a:r>
              <a:rPr lang="fr-CA" dirty="0" smtClean="0"/>
              <a:t> </a:t>
            </a:r>
            <a:r>
              <a:rPr lang="fr-CA" dirty="0" err="1" smtClean="0"/>
              <a:t>occupies</a:t>
            </a:r>
            <a:r>
              <a:rPr lang="fr-CA" dirty="0" smtClean="0"/>
              <a:t> </a:t>
            </a:r>
            <a:r>
              <a:rPr lang="fr-CA" dirty="0" err="1" smtClean="0"/>
              <a:t>space</a:t>
            </a:r>
            <a:r>
              <a:rPr lang="fr-CA" dirty="0" smtClean="0"/>
              <a:t> or </a:t>
            </a:r>
            <a:r>
              <a:rPr lang="fr-CA" dirty="0" err="1" smtClean="0"/>
              <a:t>can</a:t>
            </a:r>
            <a:r>
              <a:rPr lang="fr-CA" dirty="0" smtClean="0"/>
              <a:t> </a:t>
            </a:r>
            <a:r>
              <a:rPr lang="fr-CA" dirty="0" err="1" smtClean="0"/>
              <a:t>be</a:t>
            </a:r>
            <a:r>
              <a:rPr lang="fr-CA" dirty="0" smtClean="0"/>
              <a:t> </a:t>
            </a:r>
            <a:r>
              <a:rPr lang="fr-CA" dirty="0" err="1" smtClean="0"/>
              <a:t>recognized</a:t>
            </a:r>
            <a:r>
              <a:rPr lang="fr-CA" dirty="0" smtClean="0"/>
              <a:t> by one of the five </a:t>
            </a:r>
            <a:r>
              <a:rPr lang="fr-CA" dirty="0" err="1" smtClean="0"/>
              <a:t>senses</a:t>
            </a:r>
            <a:endParaRPr lang="fr-CA" dirty="0" smtClean="0"/>
          </a:p>
          <a:p>
            <a:pPr marL="1143000" lvl="1" indent="-742950"/>
            <a:r>
              <a:rPr lang="fr-CA" dirty="0" err="1" smtClean="0"/>
              <a:t>Examples</a:t>
            </a:r>
            <a:r>
              <a:rPr lang="fr-CA" dirty="0" smtClean="0"/>
              <a:t>:  </a:t>
            </a:r>
            <a:r>
              <a:rPr lang="fr-CA" dirty="0" err="1" smtClean="0"/>
              <a:t>melody</a:t>
            </a:r>
            <a:r>
              <a:rPr lang="fr-CA" dirty="0" smtClean="0"/>
              <a:t>, stone, </a:t>
            </a:r>
            <a:r>
              <a:rPr lang="fr-CA" dirty="0" err="1" smtClean="0"/>
              <a:t>aroma</a:t>
            </a:r>
            <a:r>
              <a:rPr lang="fr-CA" dirty="0" smtClean="0"/>
              <a:t>, </a:t>
            </a:r>
            <a:r>
              <a:rPr lang="fr-CA" dirty="0" err="1" smtClean="0"/>
              <a:t>heat</a:t>
            </a:r>
            <a:r>
              <a:rPr lang="fr-CA" dirty="0" smtClean="0"/>
              <a:t>, desk, chair</a:t>
            </a:r>
          </a:p>
          <a:p>
            <a:pPr marL="742950" indent="-742950"/>
            <a:r>
              <a:rPr lang="fr-CA" dirty="0" smtClean="0"/>
              <a:t>An abstract </a:t>
            </a:r>
            <a:r>
              <a:rPr lang="fr-CA" dirty="0" err="1" smtClean="0"/>
              <a:t>noun</a:t>
            </a:r>
            <a:r>
              <a:rPr lang="fr-CA" dirty="0" smtClean="0"/>
              <a:t> </a:t>
            </a:r>
            <a:r>
              <a:rPr lang="fr-CA" dirty="0" err="1" smtClean="0"/>
              <a:t>names</a:t>
            </a:r>
            <a:r>
              <a:rPr lang="fr-CA" dirty="0" smtClean="0"/>
              <a:t> an </a:t>
            </a:r>
            <a:r>
              <a:rPr lang="fr-CA" dirty="0" err="1" smtClean="0"/>
              <a:t>idea</a:t>
            </a:r>
            <a:r>
              <a:rPr lang="fr-CA" dirty="0" smtClean="0"/>
              <a:t>, </a:t>
            </a:r>
            <a:r>
              <a:rPr lang="fr-CA" dirty="0" err="1" smtClean="0"/>
              <a:t>quality</a:t>
            </a:r>
            <a:r>
              <a:rPr lang="fr-CA" dirty="0" smtClean="0"/>
              <a:t> or </a:t>
            </a:r>
            <a:r>
              <a:rPr lang="fr-CA" dirty="0" err="1" smtClean="0"/>
              <a:t>characteristic</a:t>
            </a:r>
            <a:endParaRPr lang="fr-CA" dirty="0" smtClean="0"/>
          </a:p>
          <a:p>
            <a:pPr marL="1143000" lvl="1" indent="-742950"/>
            <a:r>
              <a:rPr lang="fr-CA" dirty="0" err="1" smtClean="0"/>
              <a:t>Examples</a:t>
            </a:r>
            <a:r>
              <a:rPr lang="fr-CA" dirty="0" smtClean="0"/>
              <a:t>:  attitude, </a:t>
            </a:r>
            <a:r>
              <a:rPr lang="fr-CA" dirty="0" err="1" smtClean="0"/>
              <a:t>dignity</a:t>
            </a:r>
            <a:r>
              <a:rPr lang="fr-CA" dirty="0" smtClean="0"/>
              <a:t>, </a:t>
            </a:r>
            <a:r>
              <a:rPr lang="fr-CA" dirty="0" err="1" smtClean="0"/>
              <a:t>sadness</a:t>
            </a:r>
            <a:r>
              <a:rPr lang="fr-CA" dirty="0" smtClean="0"/>
              <a:t>, </a:t>
            </a:r>
            <a:r>
              <a:rPr lang="fr-CA" dirty="0" err="1" smtClean="0"/>
              <a:t>loyalty</a:t>
            </a:r>
            <a:endParaRPr lang="fr-CA" dirty="0" smtClean="0"/>
          </a:p>
          <a:p>
            <a:pPr marL="1143000" lvl="1" indent="-742950"/>
            <a:endParaRPr lang="fr-CA" sz="2000" dirty="0" smtClean="0"/>
          </a:p>
          <a:p>
            <a:pPr marL="1143000" lvl="1" indent="-742950"/>
            <a:endParaRPr lang="fr-C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Possessive </a:t>
            </a:r>
            <a:r>
              <a:rPr lang="fr-CA" dirty="0" err="1" smtClean="0"/>
              <a:t>Nouns</a:t>
            </a:r>
            <a:endParaRPr lang="fr-CA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/>
            <a:r>
              <a:rPr lang="fr-CA" dirty="0" smtClean="0"/>
              <a:t>Shows </a:t>
            </a:r>
            <a:r>
              <a:rPr lang="fr-CA" dirty="0" err="1" smtClean="0"/>
              <a:t>ownership</a:t>
            </a:r>
            <a:r>
              <a:rPr lang="fr-CA" dirty="0" smtClean="0"/>
              <a:t> </a:t>
            </a:r>
            <a:r>
              <a:rPr lang="fr-CA" dirty="0" err="1" smtClean="0"/>
              <a:t>between</a:t>
            </a:r>
            <a:r>
              <a:rPr lang="fr-CA" dirty="0" smtClean="0"/>
              <a:t> </a:t>
            </a:r>
            <a:r>
              <a:rPr lang="fr-CA" dirty="0" err="1" smtClean="0"/>
              <a:t>two</a:t>
            </a:r>
            <a:r>
              <a:rPr lang="fr-CA" dirty="0" smtClean="0"/>
              <a:t> </a:t>
            </a:r>
            <a:r>
              <a:rPr lang="fr-CA" dirty="0" err="1" smtClean="0"/>
              <a:t>nouns</a:t>
            </a:r>
            <a:endParaRPr lang="fr-CA" dirty="0" smtClean="0"/>
          </a:p>
          <a:p>
            <a:pPr marL="1143000" lvl="1" indent="-742950"/>
            <a:r>
              <a:rPr lang="fr-CA" dirty="0" err="1" smtClean="0"/>
              <a:t>Add</a:t>
            </a:r>
            <a:r>
              <a:rPr lang="fr-CA" dirty="0" smtClean="0"/>
              <a:t> an apostrophe and </a:t>
            </a:r>
            <a:r>
              <a:rPr lang="fr-CA" i="1" dirty="0" smtClean="0"/>
              <a:t>–s</a:t>
            </a:r>
            <a:r>
              <a:rPr lang="fr-CA" dirty="0" smtClean="0"/>
              <a:t> to </a:t>
            </a:r>
            <a:r>
              <a:rPr lang="fr-CA" dirty="0" err="1" smtClean="0"/>
              <a:t>form</a:t>
            </a:r>
            <a:r>
              <a:rPr lang="fr-CA" dirty="0" smtClean="0"/>
              <a:t> the possessive of a </a:t>
            </a:r>
            <a:r>
              <a:rPr lang="fr-CA" dirty="0" err="1" smtClean="0"/>
              <a:t>singular</a:t>
            </a:r>
            <a:r>
              <a:rPr lang="fr-CA" dirty="0" smtClean="0"/>
              <a:t> </a:t>
            </a:r>
            <a:r>
              <a:rPr lang="fr-CA" dirty="0" err="1" smtClean="0"/>
              <a:t>noun</a:t>
            </a:r>
            <a:r>
              <a:rPr lang="fr-CA" dirty="0" smtClean="0"/>
              <a:t>, </a:t>
            </a:r>
            <a:r>
              <a:rPr lang="fr-CA" dirty="0" err="1" smtClean="0"/>
              <a:t>even</a:t>
            </a:r>
            <a:r>
              <a:rPr lang="fr-CA" dirty="0" smtClean="0"/>
              <a:t> one </a:t>
            </a:r>
            <a:r>
              <a:rPr lang="fr-CA" dirty="0" err="1" smtClean="0"/>
              <a:t>that</a:t>
            </a:r>
            <a:r>
              <a:rPr lang="fr-CA" dirty="0" smtClean="0"/>
              <a:t> </a:t>
            </a:r>
            <a:r>
              <a:rPr lang="fr-CA" dirty="0" err="1" smtClean="0"/>
              <a:t>ends</a:t>
            </a:r>
            <a:r>
              <a:rPr lang="fr-CA" dirty="0" smtClean="0"/>
              <a:t> </a:t>
            </a:r>
            <a:r>
              <a:rPr lang="fr-CA" dirty="0" err="1" smtClean="0"/>
              <a:t>with</a:t>
            </a:r>
            <a:r>
              <a:rPr lang="fr-CA" dirty="0" smtClean="0"/>
              <a:t> </a:t>
            </a:r>
            <a:r>
              <a:rPr lang="fr-CA" i="1" dirty="0" smtClean="0"/>
              <a:t>–s</a:t>
            </a:r>
          </a:p>
          <a:p>
            <a:pPr marL="1543050" lvl="2" indent="-742950"/>
            <a:r>
              <a:rPr lang="fr-CA" i="1" dirty="0" err="1" smtClean="0"/>
              <a:t>Example</a:t>
            </a:r>
            <a:r>
              <a:rPr lang="fr-CA" i="1" dirty="0" smtClean="0"/>
              <a:t>:  the </a:t>
            </a:r>
            <a:r>
              <a:rPr lang="fr-CA" i="1" dirty="0" err="1" smtClean="0"/>
              <a:t>dress’s</a:t>
            </a:r>
            <a:r>
              <a:rPr lang="fr-CA" i="1" dirty="0" smtClean="0"/>
              <a:t> </a:t>
            </a:r>
            <a:r>
              <a:rPr lang="fr-CA" i="1" dirty="0" err="1" smtClean="0"/>
              <a:t>collar</a:t>
            </a:r>
            <a:endParaRPr lang="fr-CA" i="1" dirty="0" smtClean="0"/>
          </a:p>
          <a:p>
            <a:pPr marL="1143000" lvl="1" indent="-742950"/>
            <a:r>
              <a:rPr lang="fr-CA" dirty="0" smtClean="0"/>
              <a:t>Use an apostrophe </a:t>
            </a:r>
            <a:r>
              <a:rPr lang="fr-CA" dirty="0" err="1" smtClean="0"/>
              <a:t>alone</a:t>
            </a:r>
            <a:r>
              <a:rPr lang="fr-CA" dirty="0" smtClean="0"/>
              <a:t> to </a:t>
            </a:r>
            <a:r>
              <a:rPr lang="fr-CA" dirty="0" err="1" smtClean="0"/>
              <a:t>form</a:t>
            </a:r>
            <a:r>
              <a:rPr lang="fr-CA" dirty="0" smtClean="0"/>
              <a:t> the possessive of a plural </a:t>
            </a:r>
            <a:r>
              <a:rPr lang="fr-CA" dirty="0" err="1" smtClean="0"/>
              <a:t>noun</a:t>
            </a:r>
            <a:r>
              <a:rPr lang="fr-CA" dirty="0" smtClean="0"/>
              <a:t> </a:t>
            </a:r>
            <a:r>
              <a:rPr lang="fr-CA" dirty="0" err="1" smtClean="0"/>
              <a:t>that</a:t>
            </a:r>
            <a:r>
              <a:rPr lang="fr-CA" dirty="0" smtClean="0"/>
              <a:t> </a:t>
            </a:r>
            <a:r>
              <a:rPr lang="fr-CA" dirty="0" err="1" smtClean="0"/>
              <a:t>ends</a:t>
            </a:r>
            <a:r>
              <a:rPr lang="fr-CA" dirty="0" smtClean="0"/>
              <a:t> in </a:t>
            </a:r>
            <a:r>
              <a:rPr lang="fr-CA" i="1" dirty="0" smtClean="0"/>
              <a:t>s</a:t>
            </a:r>
          </a:p>
          <a:p>
            <a:pPr marL="1543050" lvl="2" indent="-742950"/>
            <a:r>
              <a:rPr lang="fr-CA" i="1" dirty="0" err="1" smtClean="0"/>
              <a:t>Example</a:t>
            </a:r>
            <a:r>
              <a:rPr lang="fr-CA" i="1" dirty="0" smtClean="0"/>
              <a:t>:  the </a:t>
            </a:r>
            <a:r>
              <a:rPr lang="fr-CA" i="1" dirty="0" err="1" smtClean="0"/>
              <a:t>watches</a:t>
            </a:r>
            <a:r>
              <a:rPr lang="fr-CA" i="1" dirty="0" smtClean="0"/>
              <a:t>’ batteries</a:t>
            </a:r>
            <a:endParaRPr lang="fr-CA" dirty="0" smtClean="0"/>
          </a:p>
          <a:p>
            <a:pPr marL="1143000" lvl="1" indent="-742950"/>
            <a:endParaRPr lang="fr-C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Possessive </a:t>
            </a:r>
            <a:r>
              <a:rPr lang="fr-CA" dirty="0" err="1" smtClean="0"/>
              <a:t>Nouns</a:t>
            </a:r>
            <a:endParaRPr lang="fr-CA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/>
            <a:r>
              <a:rPr lang="fr-CA" dirty="0" smtClean="0"/>
              <a:t>Use an apostrophe and </a:t>
            </a:r>
            <a:r>
              <a:rPr lang="fr-CA" i="1" dirty="0" smtClean="0"/>
              <a:t>–s </a:t>
            </a:r>
            <a:r>
              <a:rPr lang="fr-CA" dirty="0" smtClean="0"/>
              <a:t>to </a:t>
            </a:r>
            <a:r>
              <a:rPr lang="fr-CA" dirty="0" err="1" smtClean="0"/>
              <a:t>form</a:t>
            </a:r>
            <a:r>
              <a:rPr lang="fr-CA" dirty="0" smtClean="0"/>
              <a:t> the possessive of a plural </a:t>
            </a:r>
            <a:r>
              <a:rPr lang="fr-CA" dirty="0" err="1" smtClean="0"/>
              <a:t>noun</a:t>
            </a:r>
            <a:r>
              <a:rPr lang="fr-CA" dirty="0" smtClean="0"/>
              <a:t> </a:t>
            </a:r>
            <a:r>
              <a:rPr lang="fr-CA" dirty="0" err="1" smtClean="0"/>
              <a:t>that</a:t>
            </a:r>
            <a:r>
              <a:rPr lang="fr-CA" dirty="0" smtClean="0"/>
              <a:t> </a:t>
            </a:r>
            <a:r>
              <a:rPr lang="fr-CA" dirty="0" err="1" smtClean="0"/>
              <a:t>does</a:t>
            </a:r>
            <a:r>
              <a:rPr lang="fr-CA" dirty="0" smtClean="0"/>
              <a:t> not end in </a:t>
            </a:r>
            <a:r>
              <a:rPr lang="fr-CA" i="1" dirty="0" smtClean="0"/>
              <a:t>s</a:t>
            </a:r>
          </a:p>
          <a:p>
            <a:pPr marL="1543050" lvl="2" indent="-742950"/>
            <a:r>
              <a:rPr lang="fr-CA" sz="3200" i="1" dirty="0" err="1" smtClean="0"/>
              <a:t>Example</a:t>
            </a:r>
            <a:r>
              <a:rPr lang="fr-CA" sz="3200" i="1" dirty="0" smtClean="0"/>
              <a:t>:  the </a:t>
            </a:r>
            <a:r>
              <a:rPr lang="fr-CA" sz="3200" i="1" dirty="0" err="1" smtClean="0"/>
              <a:t>oxen’s</a:t>
            </a:r>
            <a:r>
              <a:rPr lang="fr-CA" sz="3200" i="1" dirty="0" smtClean="0"/>
              <a:t> </a:t>
            </a:r>
            <a:r>
              <a:rPr lang="fr-CA" sz="3200" i="1" dirty="0" err="1" smtClean="0"/>
              <a:t>stalls</a:t>
            </a:r>
            <a:r>
              <a:rPr lang="fr-CA" sz="3200" i="1" dirty="0" smtClean="0"/>
              <a:t>, </a:t>
            </a:r>
          </a:p>
          <a:p>
            <a:pPr marL="1543050" lvl="2" indent="-742950"/>
            <a:r>
              <a:rPr lang="fr-CA" sz="3200" i="1" dirty="0" smtClean="0"/>
              <a:t>the </a:t>
            </a:r>
            <a:r>
              <a:rPr lang="fr-CA" sz="3200" i="1" dirty="0" err="1" smtClean="0"/>
              <a:t>children’s</a:t>
            </a:r>
            <a:r>
              <a:rPr lang="fr-CA" sz="3200" i="1" dirty="0" smtClean="0"/>
              <a:t> books, </a:t>
            </a:r>
          </a:p>
          <a:p>
            <a:pPr marL="1543050" lvl="2" indent="-742950"/>
            <a:r>
              <a:rPr lang="fr-CA" sz="3200" i="1" dirty="0" smtClean="0"/>
              <a:t>the </a:t>
            </a:r>
            <a:r>
              <a:rPr lang="fr-CA" sz="3200" i="1" dirty="0" err="1" smtClean="0"/>
              <a:t>women’s</a:t>
            </a:r>
            <a:r>
              <a:rPr lang="fr-CA" sz="3200" i="1" dirty="0" smtClean="0"/>
              <a:t> </a:t>
            </a:r>
            <a:r>
              <a:rPr lang="fr-CA" sz="3200" i="1" dirty="0" err="1" smtClean="0"/>
              <a:t>trophies</a:t>
            </a:r>
            <a:endParaRPr lang="fr-CA" sz="3200" dirty="0" smtClean="0"/>
          </a:p>
          <a:p>
            <a:pPr marL="1143000" lvl="1" indent="-742950"/>
            <a:endParaRPr lang="fr-C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Possessive </a:t>
            </a:r>
            <a:r>
              <a:rPr lang="fr-CA" dirty="0" err="1" smtClean="0"/>
              <a:t>Nouns</a:t>
            </a:r>
            <a:endParaRPr lang="fr-CA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/>
            <a:r>
              <a:rPr lang="fr-CA" sz="2800" dirty="0" err="1" smtClean="0"/>
              <a:t>When</a:t>
            </a:r>
            <a:r>
              <a:rPr lang="fr-CA" sz="2800" dirty="0" smtClean="0"/>
              <a:t> </a:t>
            </a:r>
            <a:r>
              <a:rPr lang="fr-CA" sz="2800" dirty="0" err="1" smtClean="0"/>
              <a:t>two</a:t>
            </a:r>
            <a:r>
              <a:rPr lang="fr-CA" sz="2800" dirty="0" smtClean="0"/>
              <a:t> </a:t>
            </a:r>
            <a:r>
              <a:rPr lang="fr-CA" sz="2800" dirty="0" err="1" smtClean="0"/>
              <a:t>nouns</a:t>
            </a:r>
            <a:r>
              <a:rPr lang="fr-CA" sz="2800" dirty="0" smtClean="0"/>
              <a:t> </a:t>
            </a:r>
            <a:r>
              <a:rPr lang="fr-CA" sz="2800" dirty="0" err="1" smtClean="0"/>
              <a:t>share</a:t>
            </a:r>
            <a:r>
              <a:rPr lang="fr-CA" sz="2800" dirty="0" smtClean="0"/>
              <a:t> </a:t>
            </a:r>
            <a:r>
              <a:rPr lang="fr-CA" sz="2800" dirty="0" err="1" smtClean="0"/>
              <a:t>ownership</a:t>
            </a:r>
            <a:r>
              <a:rPr lang="fr-CA" sz="2800" dirty="0" smtClean="0"/>
              <a:t>, </a:t>
            </a:r>
            <a:r>
              <a:rPr lang="fr-CA" sz="2800" dirty="0" err="1" smtClean="0"/>
              <a:t>only</a:t>
            </a:r>
            <a:r>
              <a:rPr lang="fr-CA" sz="2800" dirty="0" smtClean="0"/>
              <a:t> the second </a:t>
            </a:r>
            <a:r>
              <a:rPr lang="fr-CA" sz="2800" dirty="0" err="1" smtClean="0"/>
              <a:t>noun</a:t>
            </a:r>
            <a:r>
              <a:rPr lang="fr-CA" sz="2800" dirty="0" smtClean="0"/>
              <a:t> </a:t>
            </a:r>
            <a:r>
              <a:rPr lang="fr-CA" sz="2800" dirty="0" err="1" smtClean="0"/>
              <a:t>is</a:t>
            </a:r>
            <a:r>
              <a:rPr lang="fr-CA" sz="2800" dirty="0" smtClean="0"/>
              <a:t> </a:t>
            </a:r>
            <a:r>
              <a:rPr lang="fr-CA" sz="2800" dirty="0" err="1" smtClean="0"/>
              <a:t>punctuated</a:t>
            </a:r>
            <a:r>
              <a:rPr lang="fr-CA" sz="2800" dirty="0" smtClean="0"/>
              <a:t> to show </a:t>
            </a:r>
            <a:r>
              <a:rPr lang="fr-CA" sz="2800" dirty="0" err="1" smtClean="0"/>
              <a:t>ownership</a:t>
            </a:r>
            <a:endParaRPr lang="fr-CA" sz="2800" dirty="0" smtClean="0"/>
          </a:p>
          <a:p>
            <a:pPr marL="1143000" lvl="1" indent="-742950"/>
            <a:r>
              <a:rPr lang="fr-CA" sz="2400" dirty="0" err="1" smtClean="0"/>
              <a:t>Example</a:t>
            </a:r>
            <a:r>
              <a:rPr lang="fr-CA" sz="2400" dirty="0" smtClean="0"/>
              <a:t>:  Sally and John are the </a:t>
            </a:r>
            <a:r>
              <a:rPr lang="fr-CA" sz="2400" dirty="0" err="1" smtClean="0"/>
              <a:t>older</a:t>
            </a:r>
            <a:r>
              <a:rPr lang="fr-CA" sz="2400" dirty="0" smtClean="0"/>
              <a:t> siblings of </a:t>
            </a:r>
            <a:r>
              <a:rPr lang="fr-CA" sz="2400" dirty="0" err="1" smtClean="0"/>
              <a:t>two</a:t>
            </a:r>
            <a:r>
              <a:rPr lang="fr-CA" sz="2400" dirty="0" smtClean="0"/>
              <a:t> </a:t>
            </a:r>
            <a:r>
              <a:rPr lang="fr-CA" sz="2400" dirty="0" err="1" smtClean="0"/>
              <a:t>brothers</a:t>
            </a:r>
            <a:r>
              <a:rPr lang="fr-CA" sz="2400" dirty="0" smtClean="0"/>
              <a:t>.  This </a:t>
            </a:r>
            <a:r>
              <a:rPr lang="fr-CA" sz="2400" dirty="0" err="1" smtClean="0"/>
              <a:t>would</a:t>
            </a:r>
            <a:r>
              <a:rPr lang="fr-CA" sz="2400" dirty="0" smtClean="0"/>
              <a:t> </a:t>
            </a:r>
            <a:r>
              <a:rPr lang="fr-CA" sz="2400" dirty="0" err="1" smtClean="0"/>
              <a:t>be</a:t>
            </a:r>
            <a:r>
              <a:rPr lang="fr-CA" sz="2400" dirty="0" smtClean="0"/>
              <a:t> </a:t>
            </a:r>
            <a:r>
              <a:rPr lang="fr-CA" sz="2400" dirty="0" err="1" smtClean="0"/>
              <a:t>written</a:t>
            </a:r>
            <a:r>
              <a:rPr lang="fr-CA" sz="2400" dirty="0" smtClean="0"/>
              <a:t> as:</a:t>
            </a:r>
          </a:p>
          <a:p>
            <a:pPr marL="1543050" lvl="2" indent="-742950"/>
            <a:r>
              <a:rPr lang="fr-CA" dirty="0" smtClean="0"/>
              <a:t>Sally and John’s </a:t>
            </a:r>
            <a:r>
              <a:rPr lang="fr-CA" dirty="0" err="1" smtClean="0"/>
              <a:t>brothers</a:t>
            </a:r>
            <a:endParaRPr lang="fr-CA" dirty="0" smtClean="0"/>
          </a:p>
          <a:p>
            <a:pPr marL="1543050" lvl="2" indent="-742950"/>
            <a:r>
              <a:rPr lang="fr-CA" dirty="0" smtClean="0"/>
              <a:t>The </a:t>
            </a:r>
            <a:r>
              <a:rPr lang="fr-CA" dirty="0" err="1" smtClean="0"/>
              <a:t>younger</a:t>
            </a:r>
            <a:r>
              <a:rPr lang="fr-CA" dirty="0" smtClean="0"/>
              <a:t> </a:t>
            </a:r>
            <a:r>
              <a:rPr lang="fr-CA" dirty="0" err="1" smtClean="0"/>
              <a:t>brothers</a:t>
            </a:r>
            <a:r>
              <a:rPr lang="fr-CA" dirty="0" smtClean="0"/>
              <a:t> « </a:t>
            </a:r>
            <a:r>
              <a:rPr lang="fr-CA" dirty="0" err="1" smtClean="0"/>
              <a:t>belong</a:t>
            </a:r>
            <a:r>
              <a:rPr lang="fr-CA" dirty="0" smtClean="0"/>
              <a:t> » to </a:t>
            </a:r>
            <a:r>
              <a:rPr lang="fr-CA" dirty="0" err="1" smtClean="0"/>
              <a:t>both</a:t>
            </a:r>
            <a:r>
              <a:rPr lang="fr-CA" dirty="0" smtClean="0"/>
              <a:t> Sally and John, but </a:t>
            </a:r>
            <a:r>
              <a:rPr lang="fr-CA" dirty="0" err="1" smtClean="0"/>
              <a:t>only</a:t>
            </a:r>
            <a:r>
              <a:rPr lang="fr-CA" dirty="0" smtClean="0"/>
              <a:t> the </a:t>
            </a:r>
            <a:r>
              <a:rPr lang="fr-CA" dirty="0" err="1" smtClean="0"/>
              <a:t>noun</a:t>
            </a:r>
            <a:r>
              <a:rPr lang="fr-CA" dirty="0" smtClean="0"/>
              <a:t> (John) </a:t>
            </a:r>
            <a:r>
              <a:rPr lang="fr-CA" dirty="0" err="1" smtClean="0"/>
              <a:t>closest</a:t>
            </a:r>
            <a:r>
              <a:rPr lang="fr-CA" dirty="0" smtClean="0"/>
              <a:t> to the </a:t>
            </a:r>
            <a:r>
              <a:rPr lang="fr-CA" dirty="0" err="1" smtClean="0"/>
              <a:t>noun</a:t>
            </a:r>
            <a:r>
              <a:rPr lang="fr-CA" dirty="0" smtClean="0"/>
              <a:t> « </a:t>
            </a:r>
            <a:r>
              <a:rPr lang="fr-CA" dirty="0" err="1" smtClean="0"/>
              <a:t>brothers</a:t>
            </a:r>
            <a:r>
              <a:rPr lang="fr-CA" dirty="0" smtClean="0"/>
              <a:t> » shows the possession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Possessive </a:t>
            </a:r>
            <a:r>
              <a:rPr lang="fr-CA" dirty="0" err="1" smtClean="0"/>
              <a:t>Nouns</a:t>
            </a:r>
            <a:endParaRPr lang="fr-CA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/>
            <a:r>
              <a:rPr lang="fr-CA" sz="2800" dirty="0" err="1" smtClean="0"/>
              <a:t>When</a:t>
            </a:r>
            <a:r>
              <a:rPr lang="fr-CA" sz="2800" dirty="0" smtClean="0"/>
              <a:t> </a:t>
            </a:r>
            <a:r>
              <a:rPr lang="fr-CA" sz="2800" dirty="0" err="1" smtClean="0"/>
              <a:t>two</a:t>
            </a:r>
            <a:r>
              <a:rPr lang="fr-CA" sz="2800" dirty="0" smtClean="0"/>
              <a:t> </a:t>
            </a:r>
            <a:r>
              <a:rPr lang="fr-CA" sz="2800" dirty="0" err="1" smtClean="0"/>
              <a:t>nouns</a:t>
            </a:r>
            <a:r>
              <a:rPr lang="fr-CA" sz="2800" dirty="0" smtClean="0"/>
              <a:t> do not </a:t>
            </a:r>
            <a:r>
              <a:rPr lang="fr-CA" sz="2800" dirty="0" err="1" smtClean="0"/>
              <a:t>share</a:t>
            </a:r>
            <a:r>
              <a:rPr lang="fr-CA" sz="2800" dirty="0" smtClean="0"/>
              <a:t> </a:t>
            </a:r>
            <a:r>
              <a:rPr lang="fr-CA" sz="2800" dirty="0" err="1" smtClean="0"/>
              <a:t>ownership</a:t>
            </a:r>
            <a:r>
              <a:rPr lang="fr-CA" sz="2800" dirty="0" smtClean="0"/>
              <a:t>, </a:t>
            </a:r>
            <a:r>
              <a:rPr lang="fr-CA" sz="2800" dirty="0" err="1" smtClean="0"/>
              <a:t>both</a:t>
            </a:r>
            <a:r>
              <a:rPr lang="fr-CA" sz="2800" dirty="0" smtClean="0"/>
              <a:t> possessive </a:t>
            </a:r>
            <a:r>
              <a:rPr lang="fr-CA" sz="2800" dirty="0" err="1" smtClean="0"/>
              <a:t>nouns</a:t>
            </a:r>
            <a:r>
              <a:rPr lang="fr-CA" sz="2800" dirty="0" smtClean="0"/>
              <a:t> are </a:t>
            </a:r>
            <a:r>
              <a:rPr lang="fr-CA" sz="2800" dirty="0" err="1" smtClean="0"/>
              <a:t>punctuated</a:t>
            </a:r>
            <a:r>
              <a:rPr lang="fr-CA" sz="2800" dirty="0" smtClean="0"/>
              <a:t> </a:t>
            </a:r>
          </a:p>
          <a:p>
            <a:pPr marL="1143000" lvl="1" indent="-742950"/>
            <a:r>
              <a:rPr lang="fr-CA" sz="2400" dirty="0" err="1" smtClean="0"/>
              <a:t>Example</a:t>
            </a:r>
            <a:r>
              <a:rPr lang="fr-CA" sz="2400" dirty="0" smtClean="0"/>
              <a:t>:  Sally and John are </a:t>
            </a:r>
            <a:r>
              <a:rPr lang="fr-CA" sz="2400" dirty="0" err="1" smtClean="0"/>
              <a:t>friends</a:t>
            </a:r>
            <a:r>
              <a:rPr lang="fr-CA" sz="2400" dirty="0" smtClean="0"/>
              <a:t> and </a:t>
            </a:r>
            <a:r>
              <a:rPr lang="fr-CA" sz="2400" dirty="0" err="1" smtClean="0"/>
              <a:t>each</a:t>
            </a:r>
            <a:r>
              <a:rPr lang="fr-CA" sz="2400" dirty="0" smtClean="0"/>
              <a:t> has a </a:t>
            </a:r>
            <a:r>
              <a:rPr lang="fr-CA" sz="2400" dirty="0" err="1" smtClean="0"/>
              <a:t>younger</a:t>
            </a:r>
            <a:r>
              <a:rPr lang="fr-CA" sz="2400" dirty="0" smtClean="0"/>
              <a:t> </a:t>
            </a:r>
            <a:r>
              <a:rPr lang="fr-CA" sz="2400" dirty="0" err="1" smtClean="0"/>
              <a:t>brother</a:t>
            </a:r>
            <a:r>
              <a:rPr lang="fr-CA" sz="2400" dirty="0" smtClean="0"/>
              <a:t>.  This </a:t>
            </a:r>
            <a:r>
              <a:rPr lang="fr-CA" sz="2400" dirty="0" err="1" smtClean="0"/>
              <a:t>would</a:t>
            </a:r>
            <a:r>
              <a:rPr lang="fr-CA" sz="2400" dirty="0" smtClean="0"/>
              <a:t> </a:t>
            </a:r>
            <a:r>
              <a:rPr lang="fr-CA" sz="2400" dirty="0" err="1" smtClean="0"/>
              <a:t>be</a:t>
            </a:r>
            <a:r>
              <a:rPr lang="fr-CA" sz="2400" dirty="0" smtClean="0"/>
              <a:t> </a:t>
            </a:r>
            <a:r>
              <a:rPr lang="fr-CA" sz="2400" dirty="0" err="1" smtClean="0"/>
              <a:t>written</a:t>
            </a:r>
            <a:r>
              <a:rPr lang="fr-CA" sz="2400" dirty="0" smtClean="0"/>
              <a:t> as:</a:t>
            </a:r>
          </a:p>
          <a:p>
            <a:pPr marL="1543050" lvl="2" indent="-742950"/>
            <a:r>
              <a:rPr lang="fr-CA" dirty="0" err="1" smtClean="0"/>
              <a:t>Sally’s</a:t>
            </a:r>
            <a:r>
              <a:rPr lang="fr-CA" dirty="0" smtClean="0"/>
              <a:t> and John’s </a:t>
            </a:r>
            <a:r>
              <a:rPr lang="fr-CA" dirty="0" err="1" smtClean="0"/>
              <a:t>brothers</a:t>
            </a:r>
            <a:endParaRPr lang="fr-CA" dirty="0" smtClean="0"/>
          </a:p>
          <a:p>
            <a:pPr marL="1543050" lvl="2" indent="-742950"/>
            <a:r>
              <a:rPr lang="fr-CA" dirty="0" smtClean="0"/>
              <a:t>This </a:t>
            </a:r>
            <a:r>
              <a:rPr lang="fr-CA" dirty="0" err="1" smtClean="0"/>
              <a:t>example</a:t>
            </a:r>
            <a:r>
              <a:rPr lang="fr-CA" dirty="0" smtClean="0"/>
              <a:t> shows </a:t>
            </a:r>
            <a:r>
              <a:rPr lang="fr-CA" dirty="0" err="1" smtClean="0"/>
              <a:t>that</a:t>
            </a:r>
            <a:r>
              <a:rPr lang="fr-CA" dirty="0" smtClean="0"/>
              <a:t> Sally has a </a:t>
            </a:r>
            <a:r>
              <a:rPr lang="fr-CA" dirty="0" err="1" smtClean="0"/>
              <a:t>brother</a:t>
            </a:r>
            <a:r>
              <a:rPr lang="fr-CA" dirty="0" smtClean="0"/>
              <a:t> or </a:t>
            </a:r>
            <a:r>
              <a:rPr lang="fr-CA" dirty="0" err="1" smtClean="0"/>
              <a:t>brothers</a:t>
            </a:r>
            <a:r>
              <a:rPr lang="fr-CA" dirty="0" smtClean="0"/>
              <a:t> and John has a </a:t>
            </a:r>
            <a:r>
              <a:rPr lang="fr-CA" dirty="0" err="1" smtClean="0"/>
              <a:t>brother</a:t>
            </a:r>
            <a:r>
              <a:rPr lang="fr-CA" dirty="0" smtClean="0"/>
              <a:t> or </a:t>
            </a:r>
            <a:r>
              <a:rPr lang="fr-CA" dirty="0" err="1" smtClean="0"/>
              <a:t>brothers</a:t>
            </a:r>
            <a:endParaRPr lang="fr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Collective </a:t>
            </a:r>
            <a:r>
              <a:rPr lang="fr-CA" dirty="0" err="1" smtClean="0"/>
              <a:t>Nouns</a:t>
            </a:r>
            <a:endParaRPr lang="fr-CA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/>
            <a:r>
              <a:rPr lang="fr-CA" sz="3600" dirty="0" err="1" smtClean="0"/>
              <a:t>Singular</a:t>
            </a:r>
            <a:r>
              <a:rPr lang="fr-CA" sz="3600" dirty="0" smtClean="0"/>
              <a:t> in </a:t>
            </a:r>
            <a:r>
              <a:rPr lang="fr-CA" sz="3600" dirty="0" err="1" smtClean="0"/>
              <a:t>form</a:t>
            </a:r>
            <a:r>
              <a:rPr lang="fr-CA" sz="3600" dirty="0" smtClean="0"/>
              <a:t> but </a:t>
            </a:r>
            <a:r>
              <a:rPr lang="fr-CA" sz="3600" dirty="0" err="1" smtClean="0"/>
              <a:t>names</a:t>
            </a:r>
            <a:r>
              <a:rPr lang="fr-CA" sz="3600" dirty="0" smtClean="0"/>
              <a:t> a group</a:t>
            </a:r>
          </a:p>
          <a:p>
            <a:pPr marL="742950" indent="-742950"/>
            <a:r>
              <a:rPr lang="fr-CA" sz="3600" dirty="0" err="1" smtClean="0"/>
              <a:t>Examples</a:t>
            </a:r>
            <a:r>
              <a:rPr lang="fr-CA" sz="3600" dirty="0" smtClean="0"/>
              <a:t>:</a:t>
            </a:r>
          </a:p>
          <a:p>
            <a:pPr marL="1143000" lvl="1" indent="-742950"/>
            <a:r>
              <a:rPr lang="fr-CA" sz="3200" dirty="0" err="1" smtClean="0"/>
              <a:t>Family</a:t>
            </a:r>
            <a:r>
              <a:rPr lang="fr-CA" sz="3200" dirty="0" smtClean="0"/>
              <a:t>, Audience, </a:t>
            </a:r>
            <a:r>
              <a:rPr lang="fr-CA" sz="3200" dirty="0" err="1" smtClean="0"/>
              <a:t>Committee</a:t>
            </a:r>
            <a:r>
              <a:rPr lang="fr-CA" sz="3200" dirty="0" smtClean="0"/>
              <a:t>, Band, Team, </a:t>
            </a:r>
            <a:r>
              <a:rPr lang="fr-CA" sz="3200" dirty="0" err="1" smtClean="0"/>
              <a:t>Flock</a:t>
            </a:r>
            <a:r>
              <a:rPr lang="fr-CA" sz="3200" dirty="0" smtClean="0"/>
              <a:t>, </a:t>
            </a:r>
            <a:r>
              <a:rPr lang="fr-CA" sz="3200" dirty="0" err="1" smtClean="0"/>
              <a:t>Troop</a:t>
            </a:r>
            <a:r>
              <a:rPr lang="fr-CA" sz="3200" dirty="0" smtClean="0"/>
              <a:t>, </a:t>
            </a:r>
            <a:r>
              <a:rPr lang="fr-CA" sz="3200" dirty="0" err="1" smtClean="0"/>
              <a:t>Herd</a:t>
            </a:r>
            <a:endParaRPr lang="fr-CA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85723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What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are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Nouns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" y="1917710"/>
            <a:ext cx="8229600" cy="451168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noun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word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names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person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, a place,  a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thing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or an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idea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Examples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Person: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uncle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nurse, baby, Luisa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Place: 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kitchen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mountain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website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Raleigh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Thing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apple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tulip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seagull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desk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Idea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knowledge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love, respect,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appreciation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Collective </a:t>
            </a:r>
            <a:r>
              <a:rPr lang="fr-CA" dirty="0" err="1" smtClean="0"/>
              <a:t>Nouns</a:t>
            </a:r>
            <a:endParaRPr lang="fr-CA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/>
            <a:r>
              <a:rPr lang="fr-CA" dirty="0" smtClean="0"/>
              <a:t>Can </a:t>
            </a:r>
            <a:r>
              <a:rPr lang="fr-CA" dirty="0" err="1" smtClean="0"/>
              <a:t>be</a:t>
            </a:r>
            <a:r>
              <a:rPr lang="fr-CA" dirty="0" smtClean="0"/>
              <a:t> </a:t>
            </a:r>
            <a:r>
              <a:rPr lang="fr-CA" b="1" u="sng" dirty="0" err="1" smtClean="0"/>
              <a:t>singular</a:t>
            </a:r>
            <a:r>
              <a:rPr lang="fr-CA" dirty="0" smtClean="0"/>
              <a:t> or plural</a:t>
            </a:r>
          </a:p>
          <a:p>
            <a:pPr marL="1143000" lvl="1" indent="-742950"/>
            <a:r>
              <a:rPr lang="fr-CA" dirty="0" smtClean="0"/>
              <a:t>If </a:t>
            </a:r>
            <a:r>
              <a:rPr lang="fr-CA" dirty="0" err="1" smtClean="0"/>
              <a:t>you</a:t>
            </a:r>
            <a:r>
              <a:rPr lang="fr-CA" dirty="0" smtClean="0"/>
              <a:t> </a:t>
            </a:r>
            <a:r>
              <a:rPr lang="fr-CA" dirty="0" err="1" smtClean="0"/>
              <a:t>refer</a:t>
            </a:r>
            <a:r>
              <a:rPr lang="fr-CA" dirty="0" smtClean="0"/>
              <a:t> to the group as a </a:t>
            </a:r>
            <a:r>
              <a:rPr lang="fr-CA" dirty="0" err="1" smtClean="0"/>
              <a:t>whole</a:t>
            </a:r>
            <a:r>
              <a:rPr lang="fr-CA" dirty="0" smtClean="0"/>
              <a:t> acting </a:t>
            </a:r>
            <a:r>
              <a:rPr lang="fr-CA" dirty="0" err="1" smtClean="0"/>
              <a:t>together</a:t>
            </a:r>
            <a:r>
              <a:rPr lang="fr-CA" dirty="0" smtClean="0"/>
              <a:t>, the collective </a:t>
            </a:r>
            <a:r>
              <a:rPr lang="fr-CA" dirty="0" err="1" smtClean="0"/>
              <a:t>noun</a:t>
            </a:r>
            <a:r>
              <a:rPr lang="fr-CA" dirty="0" smtClean="0"/>
              <a:t> </a:t>
            </a:r>
            <a:r>
              <a:rPr lang="fr-CA" dirty="0" err="1" smtClean="0"/>
              <a:t>is</a:t>
            </a:r>
            <a:r>
              <a:rPr lang="fr-CA" dirty="0" smtClean="0"/>
              <a:t> </a:t>
            </a:r>
            <a:r>
              <a:rPr lang="fr-CA" dirty="0" err="1" smtClean="0"/>
              <a:t>singular</a:t>
            </a:r>
            <a:endParaRPr lang="fr-CA" dirty="0" smtClean="0"/>
          </a:p>
          <a:p>
            <a:pPr marL="1543050" lvl="2" indent="-742950"/>
            <a:r>
              <a:rPr lang="fr-CA" dirty="0" err="1" smtClean="0"/>
              <a:t>Example</a:t>
            </a:r>
            <a:r>
              <a:rPr lang="fr-CA" dirty="0" smtClean="0"/>
              <a:t>:  Our </a:t>
            </a:r>
            <a:r>
              <a:rPr lang="fr-CA" dirty="0" err="1" smtClean="0"/>
              <a:t>family</a:t>
            </a:r>
            <a:r>
              <a:rPr lang="fr-CA" dirty="0" smtClean="0"/>
              <a:t> </a:t>
            </a:r>
            <a:r>
              <a:rPr lang="fr-CA" dirty="0" err="1" smtClean="0"/>
              <a:t>is</a:t>
            </a:r>
            <a:r>
              <a:rPr lang="fr-CA" dirty="0" smtClean="0"/>
              <a:t> </a:t>
            </a:r>
            <a:r>
              <a:rPr lang="fr-CA" dirty="0" err="1" smtClean="0"/>
              <a:t>going</a:t>
            </a:r>
            <a:r>
              <a:rPr lang="fr-CA" dirty="0" smtClean="0"/>
              <a:t> to the </a:t>
            </a:r>
            <a:r>
              <a:rPr lang="fr-CA" dirty="0" err="1" smtClean="0"/>
              <a:t>beach</a:t>
            </a:r>
            <a:r>
              <a:rPr lang="fr-CA" dirty="0" smtClean="0"/>
              <a:t> for vacation. (The </a:t>
            </a:r>
            <a:r>
              <a:rPr lang="fr-CA" dirty="0" err="1" smtClean="0"/>
              <a:t>family</a:t>
            </a:r>
            <a:r>
              <a:rPr lang="fr-CA" dirty="0" smtClean="0"/>
              <a:t> </a:t>
            </a:r>
            <a:r>
              <a:rPr lang="fr-CA" dirty="0" err="1" smtClean="0"/>
              <a:t>is</a:t>
            </a:r>
            <a:r>
              <a:rPr lang="fr-CA" dirty="0" smtClean="0"/>
              <a:t> acting as one group </a:t>
            </a:r>
            <a:r>
              <a:rPr lang="fr-CA" dirty="0" err="1" smtClean="0"/>
              <a:t>going</a:t>
            </a:r>
            <a:r>
              <a:rPr lang="fr-CA" dirty="0" smtClean="0"/>
              <a:t> to the </a:t>
            </a:r>
            <a:r>
              <a:rPr lang="fr-CA" dirty="0" err="1" smtClean="0"/>
              <a:t>beach</a:t>
            </a:r>
            <a:r>
              <a:rPr lang="fr-CA" dirty="0" smtClean="0"/>
              <a:t>)</a:t>
            </a:r>
          </a:p>
          <a:p>
            <a:pPr marL="1543050" lvl="2" indent="-742950"/>
            <a:r>
              <a:rPr lang="fr-CA" dirty="0" err="1" smtClean="0"/>
              <a:t>Example</a:t>
            </a:r>
            <a:r>
              <a:rPr lang="fr-CA" dirty="0" smtClean="0"/>
              <a:t>:  The </a:t>
            </a:r>
            <a:r>
              <a:rPr lang="fr-CA" dirty="0" err="1" smtClean="0"/>
              <a:t>committee</a:t>
            </a:r>
            <a:r>
              <a:rPr lang="fr-CA" dirty="0" smtClean="0"/>
              <a:t> </a:t>
            </a:r>
            <a:r>
              <a:rPr lang="fr-CA" dirty="0" err="1" smtClean="0"/>
              <a:t>announces</a:t>
            </a:r>
            <a:r>
              <a:rPr lang="fr-CA" dirty="0" smtClean="0"/>
              <a:t> </a:t>
            </a:r>
            <a:r>
              <a:rPr lang="fr-CA" dirty="0" err="1" smtClean="0"/>
              <a:t>its</a:t>
            </a:r>
            <a:r>
              <a:rPr lang="fr-CA" dirty="0" smtClean="0"/>
              <a:t> meeting </a:t>
            </a:r>
            <a:r>
              <a:rPr lang="fr-CA" dirty="0" err="1" smtClean="0"/>
              <a:t>schedule</a:t>
            </a:r>
            <a:r>
              <a:rPr lang="fr-CA" dirty="0" smtClean="0"/>
              <a:t> for the new </a:t>
            </a:r>
            <a:r>
              <a:rPr lang="fr-CA" dirty="0" err="1" smtClean="0"/>
              <a:t>year</a:t>
            </a:r>
            <a:r>
              <a:rPr lang="fr-CA" dirty="0" smtClean="0"/>
              <a:t>. (The </a:t>
            </a:r>
            <a:r>
              <a:rPr lang="fr-CA" dirty="0" err="1" smtClean="0"/>
              <a:t>committee</a:t>
            </a:r>
            <a:r>
              <a:rPr lang="fr-CA" dirty="0" smtClean="0"/>
              <a:t> </a:t>
            </a:r>
            <a:r>
              <a:rPr lang="fr-CA" dirty="0" err="1" smtClean="0"/>
              <a:t>meets</a:t>
            </a:r>
            <a:r>
              <a:rPr lang="fr-CA" dirty="0" smtClean="0"/>
              <a:t> as one group)</a:t>
            </a:r>
          </a:p>
          <a:p>
            <a:pPr marL="1143000" lvl="1" indent="-742950">
              <a:buNone/>
            </a:pPr>
            <a:endParaRPr lang="fr-CA" sz="2000" dirty="0" smtClean="0"/>
          </a:p>
          <a:p>
            <a:pPr marL="742950" indent="-742950"/>
            <a:endParaRPr lang="fr-C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Collective </a:t>
            </a:r>
            <a:r>
              <a:rPr lang="fr-CA" dirty="0" err="1" smtClean="0"/>
              <a:t>Nouns</a:t>
            </a:r>
            <a:endParaRPr lang="fr-CA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/>
            <a:r>
              <a:rPr lang="fr-CA" dirty="0" smtClean="0"/>
              <a:t>Can </a:t>
            </a:r>
            <a:r>
              <a:rPr lang="fr-CA" dirty="0" err="1" smtClean="0"/>
              <a:t>be</a:t>
            </a:r>
            <a:r>
              <a:rPr lang="fr-CA" dirty="0" smtClean="0"/>
              <a:t> </a:t>
            </a:r>
            <a:r>
              <a:rPr lang="fr-CA" dirty="0" err="1" smtClean="0"/>
              <a:t>singular</a:t>
            </a:r>
            <a:r>
              <a:rPr lang="fr-CA" dirty="0" smtClean="0"/>
              <a:t> or </a:t>
            </a:r>
            <a:r>
              <a:rPr lang="fr-CA" b="1" u="sng" dirty="0" smtClean="0"/>
              <a:t>plural</a:t>
            </a:r>
          </a:p>
          <a:p>
            <a:pPr marL="1143000" lvl="1" indent="-742950"/>
            <a:r>
              <a:rPr lang="fr-CA" dirty="0" smtClean="0"/>
              <a:t>If </a:t>
            </a:r>
            <a:r>
              <a:rPr lang="fr-CA" dirty="0" err="1" smtClean="0"/>
              <a:t>you</a:t>
            </a:r>
            <a:r>
              <a:rPr lang="fr-CA" dirty="0" smtClean="0"/>
              <a:t> </a:t>
            </a:r>
            <a:r>
              <a:rPr lang="fr-CA" dirty="0" err="1" smtClean="0"/>
              <a:t>refer</a:t>
            </a:r>
            <a:r>
              <a:rPr lang="fr-CA" dirty="0" smtClean="0"/>
              <a:t> to the </a:t>
            </a:r>
            <a:r>
              <a:rPr lang="fr-CA" dirty="0" err="1" smtClean="0"/>
              <a:t>individual</a:t>
            </a:r>
            <a:r>
              <a:rPr lang="fr-CA" dirty="0" smtClean="0"/>
              <a:t> </a:t>
            </a:r>
            <a:r>
              <a:rPr lang="fr-CA" dirty="0" err="1" smtClean="0"/>
              <a:t>members</a:t>
            </a:r>
            <a:r>
              <a:rPr lang="fr-CA" dirty="0" smtClean="0"/>
              <a:t> of the group, </a:t>
            </a:r>
            <a:r>
              <a:rPr lang="fr-CA" dirty="0" err="1" smtClean="0"/>
              <a:t>then</a:t>
            </a:r>
            <a:r>
              <a:rPr lang="fr-CA" dirty="0" smtClean="0"/>
              <a:t> the </a:t>
            </a:r>
            <a:r>
              <a:rPr lang="fr-CA" dirty="0" err="1" smtClean="0"/>
              <a:t>noun</a:t>
            </a:r>
            <a:r>
              <a:rPr lang="fr-CA" dirty="0" smtClean="0"/>
              <a:t> </a:t>
            </a:r>
            <a:r>
              <a:rPr lang="fr-CA" dirty="0" err="1" smtClean="0"/>
              <a:t>is</a:t>
            </a:r>
            <a:r>
              <a:rPr lang="fr-CA" dirty="0" smtClean="0"/>
              <a:t> </a:t>
            </a:r>
            <a:r>
              <a:rPr lang="fr-CA" dirty="0" err="1" smtClean="0"/>
              <a:t>considered</a:t>
            </a:r>
            <a:r>
              <a:rPr lang="fr-CA" dirty="0" smtClean="0"/>
              <a:t> plural.</a:t>
            </a:r>
          </a:p>
          <a:p>
            <a:pPr marL="1543050" lvl="2" indent="-742950"/>
            <a:r>
              <a:rPr lang="fr-CA" dirty="0" err="1" smtClean="0"/>
              <a:t>Example</a:t>
            </a:r>
            <a:r>
              <a:rPr lang="fr-CA" dirty="0" smtClean="0"/>
              <a:t>:  The jury are </a:t>
            </a:r>
            <a:r>
              <a:rPr lang="fr-CA" dirty="0" err="1" smtClean="0"/>
              <a:t>comparing</a:t>
            </a:r>
            <a:r>
              <a:rPr lang="fr-CA" dirty="0" smtClean="0"/>
              <a:t> </a:t>
            </a:r>
            <a:r>
              <a:rPr lang="fr-CA" dirty="0" err="1" smtClean="0"/>
              <a:t>their</a:t>
            </a:r>
            <a:r>
              <a:rPr lang="fr-CA" dirty="0" smtClean="0"/>
              <a:t> </a:t>
            </a:r>
            <a:r>
              <a:rPr lang="fr-CA" dirty="0" err="1" smtClean="0"/>
              <a:t>interpretations</a:t>
            </a:r>
            <a:r>
              <a:rPr lang="fr-CA" dirty="0" smtClean="0"/>
              <a:t> of the </a:t>
            </a:r>
            <a:r>
              <a:rPr lang="fr-CA" dirty="0" err="1" smtClean="0"/>
              <a:t>evidence</a:t>
            </a:r>
            <a:r>
              <a:rPr lang="fr-CA" dirty="0" smtClean="0"/>
              <a:t>. (</a:t>
            </a:r>
            <a:r>
              <a:rPr lang="fr-CA" dirty="0" err="1" smtClean="0"/>
              <a:t>Each</a:t>
            </a:r>
            <a:r>
              <a:rPr lang="fr-CA" dirty="0" smtClean="0"/>
              <a:t> </a:t>
            </a:r>
            <a:r>
              <a:rPr lang="fr-CA" dirty="0" err="1" smtClean="0"/>
              <a:t>member</a:t>
            </a:r>
            <a:r>
              <a:rPr lang="fr-CA" dirty="0" smtClean="0"/>
              <a:t> of the jury </a:t>
            </a:r>
            <a:r>
              <a:rPr lang="fr-CA" dirty="0" err="1" smtClean="0"/>
              <a:t>is</a:t>
            </a:r>
            <a:r>
              <a:rPr lang="fr-CA" dirty="0" smtClean="0"/>
              <a:t> sharing </a:t>
            </a:r>
            <a:r>
              <a:rPr lang="fr-CA" dirty="0" err="1" smtClean="0"/>
              <a:t>his</a:t>
            </a:r>
            <a:r>
              <a:rPr lang="fr-CA" dirty="0" smtClean="0"/>
              <a:t>/</a:t>
            </a:r>
            <a:r>
              <a:rPr lang="fr-CA" dirty="0" err="1" smtClean="0"/>
              <a:t>her</a:t>
            </a:r>
            <a:r>
              <a:rPr lang="fr-CA" dirty="0" smtClean="0"/>
              <a:t> </a:t>
            </a:r>
            <a:r>
              <a:rPr lang="fr-CA" dirty="0" err="1" smtClean="0"/>
              <a:t>thoughts</a:t>
            </a:r>
            <a:r>
              <a:rPr lang="fr-CA" dirty="0" smtClean="0"/>
              <a:t> </a:t>
            </a:r>
            <a:r>
              <a:rPr lang="fr-CA" dirty="0" err="1" smtClean="0"/>
              <a:t>with</a:t>
            </a:r>
            <a:r>
              <a:rPr lang="fr-CA" dirty="0" smtClean="0"/>
              <a:t> the </a:t>
            </a:r>
            <a:r>
              <a:rPr lang="fr-CA" dirty="0" err="1" smtClean="0"/>
              <a:t>other</a:t>
            </a:r>
            <a:r>
              <a:rPr lang="fr-CA" dirty="0" smtClean="0"/>
              <a:t> </a:t>
            </a:r>
            <a:r>
              <a:rPr lang="fr-CA" dirty="0" err="1" smtClean="0"/>
              <a:t>members</a:t>
            </a:r>
            <a:r>
              <a:rPr lang="fr-CA" dirty="0" smtClean="0"/>
              <a:t> of the jury). </a:t>
            </a:r>
          </a:p>
          <a:p>
            <a:pPr marL="1543050" lvl="2" indent="-742950"/>
            <a:r>
              <a:rPr lang="fr-CA" dirty="0" err="1" smtClean="0"/>
              <a:t>Example</a:t>
            </a:r>
            <a:r>
              <a:rPr lang="fr-CA" dirty="0" smtClean="0"/>
              <a:t>:  The orchestra </a:t>
            </a:r>
            <a:r>
              <a:rPr lang="fr-CA" dirty="0" err="1" smtClean="0"/>
              <a:t>play</a:t>
            </a:r>
            <a:r>
              <a:rPr lang="fr-CA" dirty="0" smtClean="0"/>
              <a:t> </a:t>
            </a:r>
            <a:r>
              <a:rPr lang="fr-CA" dirty="0" err="1" smtClean="0"/>
              <a:t>their</a:t>
            </a:r>
            <a:r>
              <a:rPr lang="fr-CA" dirty="0" smtClean="0"/>
              <a:t> instruments </a:t>
            </a:r>
            <a:r>
              <a:rPr lang="fr-CA" dirty="0" err="1" smtClean="0"/>
              <a:t>with</a:t>
            </a:r>
            <a:r>
              <a:rPr lang="fr-CA" dirty="0" smtClean="0"/>
              <a:t> </a:t>
            </a:r>
            <a:r>
              <a:rPr lang="fr-CA" dirty="0" err="1" smtClean="0"/>
              <a:t>warmth</a:t>
            </a:r>
            <a:r>
              <a:rPr lang="fr-CA" dirty="0" smtClean="0"/>
              <a:t>.  (</a:t>
            </a:r>
            <a:r>
              <a:rPr lang="fr-CA" dirty="0" err="1" smtClean="0"/>
              <a:t>Each</a:t>
            </a:r>
            <a:r>
              <a:rPr lang="fr-CA" dirty="0" smtClean="0"/>
              <a:t> </a:t>
            </a:r>
            <a:r>
              <a:rPr lang="fr-CA" dirty="0" err="1" smtClean="0"/>
              <a:t>member</a:t>
            </a:r>
            <a:r>
              <a:rPr lang="fr-CA" dirty="0" smtClean="0"/>
              <a:t> of the orchestra </a:t>
            </a:r>
            <a:r>
              <a:rPr lang="fr-CA" dirty="0" err="1" smtClean="0"/>
              <a:t>is</a:t>
            </a:r>
            <a:r>
              <a:rPr lang="fr-CA" dirty="0" smtClean="0"/>
              <a:t> </a:t>
            </a:r>
            <a:r>
              <a:rPr lang="fr-CA" dirty="0" err="1" smtClean="0"/>
              <a:t>playing</a:t>
            </a:r>
            <a:r>
              <a:rPr lang="fr-CA" dirty="0" smtClean="0"/>
              <a:t> </a:t>
            </a:r>
            <a:r>
              <a:rPr lang="fr-CA" dirty="0" err="1" smtClean="0"/>
              <a:t>his</a:t>
            </a:r>
            <a:r>
              <a:rPr lang="fr-CA" dirty="0" smtClean="0"/>
              <a:t>/</a:t>
            </a:r>
            <a:r>
              <a:rPr lang="fr-CA" dirty="0" err="1" smtClean="0"/>
              <a:t>her</a:t>
            </a:r>
            <a:r>
              <a:rPr lang="fr-CA" dirty="0" smtClean="0"/>
              <a:t> </a:t>
            </a:r>
            <a:r>
              <a:rPr lang="fr-CA" dirty="0" err="1" smtClean="0"/>
              <a:t>individual</a:t>
            </a:r>
            <a:r>
              <a:rPr lang="fr-CA" dirty="0" smtClean="0"/>
              <a:t> instrument).</a:t>
            </a:r>
          </a:p>
          <a:p>
            <a:pPr marL="1143000" lvl="1" indent="-742950">
              <a:buNone/>
            </a:pPr>
            <a:endParaRPr lang="fr-CA" sz="2000" dirty="0" smtClean="0"/>
          </a:p>
          <a:p>
            <a:pPr marL="742950" indent="-742950"/>
            <a:endParaRPr lang="fr-C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 smtClean="0"/>
              <a:t>Now</a:t>
            </a:r>
            <a:r>
              <a:rPr lang="fr-CA" dirty="0" smtClean="0"/>
              <a:t> </a:t>
            </a:r>
            <a:r>
              <a:rPr lang="fr-CA" dirty="0" err="1" smtClean="0"/>
              <a:t>What</a:t>
            </a:r>
            <a:r>
              <a:rPr lang="fr-CA" dirty="0" smtClean="0"/>
              <a:t>??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/>
            <a:r>
              <a:rPr lang="fr-CA" dirty="0" err="1" smtClean="0"/>
              <a:t>You’ve</a:t>
            </a:r>
            <a:r>
              <a:rPr lang="fr-CA" dirty="0" smtClean="0"/>
              <a:t> </a:t>
            </a:r>
            <a:r>
              <a:rPr lang="fr-CA" dirty="0" err="1" smtClean="0"/>
              <a:t>seen</a:t>
            </a:r>
            <a:r>
              <a:rPr lang="fr-CA" dirty="0" smtClean="0"/>
              <a:t> the </a:t>
            </a:r>
            <a:r>
              <a:rPr lang="fr-CA" dirty="0" err="1" smtClean="0"/>
              <a:t>presentation</a:t>
            </a:r>
            <a:r>
              <a:rPr lang="fr-CA" dirty="0" smtClean="0"/>
              <a:t> and </a:t>
            </a:r>
            <a:r>
              <a:rPr lang="fr-CA" dirty="0" err="1" smtClean="0"/>
              <a:t>you’ve</a:t>
            </a:r>
            <a:r>
              <a:rPr lang="fr-CA" dirty="0" smtClean="0"/>
              <a:t> </a:t>
            </a:r>
            <a:r>
              <a:rPr lang="fr-CA" dirty="0" err="1" smtClean="0"/>
              <a:t>taken</a:t>
            </a:r>
            <a:r>
              <a:rPr lang="fr-CA" dirty="0" smtClean="0"/>
              <a:t> notes</a:t>
            </a:r>
          </a:p>
          <a:p>
            <a:pPr marL="742950" indent="-742950"/>
            <a:r>
              <a:rPr lang="fr-CA" dirty="0" err="1" smtClean="0"/>
              <a:t>Now</a:t>
            </a:r>
            <a:r>
              <a:rPr lang="fr-CA" dirty="0" smtClean="0"/>
              <a:t> </a:t>
            </a:r>
            <a:r>
              <a:rPr lang="fr-CA" dirty="0" err="1" smtClean="0"/>
              <a:t>you</a:t>
            </a:r>
            <a:r>
              <a:rPr lang="fr-CA" dirty="0" smtClean="0"/>
              <a:t> are </a:t>
            </a:r>
            <a:r>
              <a:rPr lang="fr-CA" dirty="0" err="1" smtClean="0"/>
              <a:t>ready</a:t>
            </a:r>
            <a:r>
              <a:rPr lang="fr-CA" dirty="0" smtClean="0"/>
              <a:t> for practice. </a:t>
            </a:r>
          </a:p>
          <a:p>
            <a:pPr marL="742950" indent="-742950"/>
            <a:r>
              <a:rPr lang="fr-CA" dirty="0" smtClean="0"/>
              <a:t>You </a:t>
            </a:r>
            <a:r>
              <a:rPr lang="fr-CA" dirty="0" err="1" smtClean="0"/>
              <a:t>will</a:t>
            </a:r>
            <a:r>
              <a:rPr lang="fr-CA" dirty="0" smtClean="0"/>
              <a:t> </a:t>
            </a:r>
            <a:r>
              <a:rPr lang="fr-CA" dirty="0" err="1" smtClean="0"/>
              <a:t>need</a:t>
            </a:r>
            <a:r>
              <a:rPr lang="fr-CA" dirty="0" smtClean="0"/>
              <a:t> </a:t>
            </a:r>
            <a:r>
              <a:rPr lang="fr-CA" dirty="0" err="1" smtClean="0"/>
              <a:t>your</a:t>
            </a:r>
            <a:r>
              <a:rPr lang="fr-CA" dirty="0" smtClean="0"/>
              <a:t> composition books (open to the center), a </a:t>
            </a:r>
            <a:r>
              <a:rPr lang="fr-CA" dirty="0" err="1" smtClean="0"/>
              <a:t>pencil</a:t>
            </a:r>
            <a:endParaRPr lang="fr-CA" dirty="0" smtClean="0"/>
          </a:p>
          <a:p>
            <a:pPr marL="742950" indent="-742950"/>
            <a:r>
              <a:rPr lang="fr-CA" dirty="0" err="1" smtClean="0"/>
              <a:t>Now</a:t>
            </a:r>
            <a:r>
              <a:rPr lang="fr-CA" dirty="0" smtClean="0"/>
              <a:t> open the « Noun Practice » PowerPoint and </a:t>
            </a:r>
            <a:r>
              <a:rPr lang="fr-CA" dirty="0" err="1" smtClean="0"/>
              <a:t>follow</a:t>
            </a:r>
            <a:r>
              <a:rPr lang="fr-CA" dirty="0" smtClean="0"/>
              <a:t> the directions</a:t>
            </a:r>
          </a:p>
          <a:p>
            <a:pPr marL="742950" indent="-742950"/>
            <a:endParaRPr lang="fr-CA" dirty="0" smtClean="0"/>
          </a:p>
          <a:p>
            <a:pPr marL="1143000" lvl="1" indent="-742950">
              <a:buNone/>
            </a:pPr>
            <a:endParaRPr lang="fr-CA" sz="2000" dirty="0" smtClean="0"/>
          </a:p>
          <a:p>
            <a:pPr marL="742950" indent="-742950"/>
            <a:endParaRPr lang="fr-C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85723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Nouns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" y="1917710"/>
            <a:ext cx="8229600" cy="451168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Can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identified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by all of the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following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charactertistics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Singular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or Plural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Common or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Proper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Concrete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or Abstract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85723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Nouns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" y="1917710"/>
            <a:ext cx="8229600" cy="451168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Can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identified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as 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Possessive and/or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Collective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Singular or Plural?</a:t>
            </a:r>
            <a:endParaRPr lang="fr-CA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 smtClean="0"/>
              <a:t>Nouns</a:t>
            </a:r>
            <a:r>
              <a:rPr lang="fr-CA" dirty="0" smtClean="0"/>
              <a:t> are </a:t>
            </a:r>
            <a:r>
              <a:rPr lang="fr-CA" dirty="0" err="1" smtClean="0"/>
              <a:t>either</a:t>
            </a:r>
            <a:r>
              <a:rPr lang="fr-CA" dirty="0" smtClean="0"/>
              <a:t> </a:t>
            </a:r>
            <a:r>
              <a:rPr lang="fr-CA" dirty="0" err="1" smtClean="0"/>
              <a:t>singular</a:t>
            </a:r>
            <a:r>
              <a:rPr lang="fr-CA" dirty="0" smtClean="0"/>
              <a:t> or plural, </a:t>
            </a:r>
            <a:r>
              <a:rPr lang="fr-CA" dirty="0" err="1" smtClean="0"/>
              <a:t>depending</a:t>
            </a:r>
            <a:r>
              <a:rPr lang="fr-CA" dirty="0" smtClean="0"/>
              <a:t> on </a:t>
            </a:r>
            <a:r>
              <a:rPr lang="fr-CA" dirty="0" err="1" smtClean="0"/>
              <a:t>whether</a:t>
            </a:r>
            <a:r>
              <a:rPr lang="fr-CA" dirty="0" smtClean="0"/>
              <a:t> </a:t>
            </a:r>
            <a:r>
              <a:rPr lang="fr-CA" dirty="0" err="1" smtClean="0"/>
              <a:t>they</a:t>
            </a:r>
            <a:r>
              <a:rPr lang="fr-CA" dirty="0" smtClean="0"/>
              <a:t> </a:t>
            </a:r>
            <a:r>
              <a:rPr lang="fr-CA" dirty="0" err="1" smtClean="0"/>
              <a:t>name</a:t>
            </a:r>
            <a:r>
              <a:rPr lang="fr-CA" dirty="0" smtClean="0"/>
              <a:t> one </a:t>
            </a:r>
            <a:r>
              <a:rPr lang="fr-CA" dirty="0" err="1" smtClean="0"/>
              <a:t>person</a:t>
            </a:r>
            <a:r>
              <a:rPr lang="fr-CA" dirty="0" smtClean="0"/>
              <a:t>, place, </a:t>
            </a:r>
            <a:r>
              <a:rPr lang="fr-CA" dirty="0" err="1" smtClean="0"/>
              <a:t>thing</a:t>
            </a:r>
            <a:r>
              <a:rPr lang="fr-CA" dirty="0" smtClean="0"/>
              <a:t> or </a:t>
            </a:r>
            <a:r>
              <a:rPr lang="fr-CA" dirty="0" err="1" smtClean="0"/>
              <a:t>idea</a:t>
            </a:r>
            <a:r>
              <a:rPr lang="fr-CA" dirty="0" smtClean="0"/>
              <a:t> (</a:t>
            </a:r>
            <a:r>
              <a:rPr lang="fr-CA" dirty="0" err="1" smtClean="0"/>
              <a:t>singular</a:t>
            </a:r>
            <a:r>
              <a:rPr lang="fr-CA" dirty="0" smtClean="0"/>
              <a:t>) or more </a:t>
            </a:r>
            <a:r>
              <a:rPr lang="fr-CA" dirty="0" err="1" smtClean="0"/>
              <a:t>than</a:t>
            </a:r>
            <a:r>
              <a:rPr lang="fr-CA" dirty="0" smtClean="0"/>
              <a:t> one (plural)</a:t>
            </a:r>
          </a:p>
          <a:p>
            <a:r>
              <a:rPr lang="fr-CA" dirty="0" err="1" smtClean="0"/>
              <a:t>Examples</a:t>
            </a:r>
            <a:r>
              <a:rPr lang="fr-CA" dirty="0" smtClean="0"/>
              <a:t>:</a:t>
            </a:r>
          </a:p>
          <a:p>
            <a:pPr lvl="1"/>
            <a:r>
              <a:rPr lang="fr-CA" dirty="0" err="1" smtClean="0"/>
              <a:t>Singular</a:t>
            </a:r>
            <a:r>
              <a:rPr lang="fr-CA" dirty="0" smtClean="0"/>
              <a:t>: girl, </a:t>
            </a:r>
            <a:r>
              <a:rPr lang="fr-CA" dirty="0" err="1" smtClean="0"/>
              <a:t>student</a:t>
            </a:r>
            <a:r>
              <a:rPr lang="fr-CA" dirty="0" smtClean="0"/>
              <a:t>, </a:t>
            </a:r>
            <a:r>
              <a:rPr lang="fr-CA" dirty="0" err="1" smtClean="0"/>
              <a:t>teacher</a:t>
            </a:r>
            <a:endParaRPr lang="fr-CA" dirty="0" smtClean="0"/>
          </a:p>
          <a:p>
            <a:pPr lvl="1"/>
            <a:r>
              <a:rPr lang="fr-CA" dirty="0" smtClean="0"/>
              <a:t>Plural:  girls, </a:t>
            </a:r>
            <a:r>
              <a:rPr lang="fr-CA" dirty="0" err="1" smtClean="0"/>
              <a:t>students</a:t>
            </a:r>
            <a:r>
              <a:rPr lang="fr-CA" dirty="0" smtClean="0"/>
              <a:t>, </a:t>
            </a:r>
            <a:r>
              <a:rPr lang="fr-CA" dirty="0" err="1" smtClean="0"/>
              <a:t>teachers</a:t>
            </a:r>
            <a:endParaRPr lang="fr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How to </a:t>
            </a:r>
            <a:r>
              <a:rPr lang="fr-CA" dirty="0" err="1" smtClean="0"/>
              <a:t>make</a:t>
            </a:r>
            <a:r>
              <a:rPr lang="fr-CA" dirty="0" smtClean="0"/>
              <a:t> a </a:t>
            </a:r>
            <a:r>
              <a:rPr lang="fr-CA" dirty="0" err="1" smtClean="0"/>
              <a:t>singular</a:t>
            </a:r>
            <a:r>
              <a:rPr lang="fr-CA" dirty="0" smtClean="0"/>
              <a:t> </a:t>
            </a:r>
            <a:r>
              <a:rPr lang="fr-CA" dirty="0" err="1" smtClean="0"/>
              <a:t>noun</a:t>
            </a:r>
            <a:r>
              <a:rPr lang="fr-CA" dirty="0" smtClean="0"/>
              <a:t> plural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4000" dirty="0" smtClean="0"/>
              <a:t>General </a:t>
            </a:r>
            <a:r>
              <a:rPr lang="fr-CA" sz="4000" dirty="0" err="1" smtClean="0"/>
              <a:t>Rule</a:t>
            </a:r>
            <a:r>
              <a:rPr lang="fr-CA" sz="4000" dirty="0" smtClean="0"/>
              <a:t>:</a:t>
            </a:r>
          </a:p>
          <a:p>
            <a:pPr lvl="1"/>
            <a:r>
              <a:rPr lang="fr-CA" sz="3600" dirty="0" err="1" smtClean="0"/>
              <a:t>Simply</a:t>
            </a:r>
            <a:r>
              <a:rPr lang="fr-CA" sz="3600" dirty="0" smtClean="0"/>
              <a:t> </a:t>
            </a:r>
            <a:r>
              <a:rPr lang="fr-CA" sz="3600" dirty="0" err="1" smtClean="0"/>
              <a:t>add</a:t>
            </a:r>
            <a:r>
              <a:rPr lang="fr-CA" sz="3600" dirty="0" smtClean="0"/>
              <a:t> –s </a:t>
            </a:r>
          </a:p>
          <a:p>
            <a:pPr lvl="1"/>
            <a:r>
              <a:rPr lang="fr-CA" sz="3600" dirty="0" err="1" smtClean="0"/>
              <a:t>Example</a:t>
            </a:r>
            <a:r>
              <a:rPr lang="fr-CA" sz="3600" dirty="0" smtClean="0"/>
              <a:t>: </a:t>
            </a:r>
          </a:p>
          <a:p>
            <a:pPr lvl="2"/>
            <a:r>
              <a:rPr lang="fr-CA" sz="3200" dirty="0" err="1" smtClean="0"/>
              <a:t>Singular</a:t>
            </a:r>
            <a:r>
              <a:rPr lang="fr-CA" sz="3200" dirty="0" smtClean="0"/>
              <a:t>:  girl, </a:t>
            </a:r>
            <a:r>
              <a:rPr lang="fr-CA" sz="3200" dirty="0" err="1" smtClean="0"/>
              <a:t>street</a:t>
            </a:r>
            <a:r>
              <a:rPr lang="fr-CA" sz="3200" dirty="0" smtClean="0"/>
              <a:t>, </a:t>
            </a:r>
            <a:r>
              <a:rPr lang="fr-CA" sz="3200" dirty="0" err="1" smtClean="0"/>
              <a:t>door</a:t>
            </a:r>
            <a:endParaRPr lang="fr-CA" sz="3200" dirty="0" smtClean="0"/>
          </a:p>
          <a:p>
            <a:pPr lvl="2"/>
            <a:r>
              <a:rPr lang="fr-CA" sz="3200" dirty="0" smtClean="0"/>
              <a:t>Plural:  girls, </a:t>
            </a:r>
            <a:r>
              <a:rPr lang="fr-CA" sz="3200" dirty="0" err="1" smtClean="0"/>
              <a:t>streets</a:t>
            </a:r>
            <a:r>
              <a:rPr lang="fr-CA" sz="3200" dirty="0" smtClean="0"/>
              <a:t>, </a:t>
            </a:r>
            <a:r>
              <a:rPr lang="fr-CA" sz="3200" dirty="0" err="1" smtClean="0"/>
              <a:t>doors</a:t>
            </a:r>
            <a:endParaRPr lang="fr-CA" sz="3200" dirty="0" smtClean="0"/>
          </a:p>
          <a:p>
            <a:pPr lvl="1"/>
            <a:endParaRPr lang="fr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How to </a:t>
            </a:r>
            <a:r>
              <a:rPr lang="fr-CA" dirty="0" err="1" smtClean="0"/>
              <a:t>make</a:t>
            </a:r>
            <a:r>
              <a:rPr lang="fr-CA" dirty="0" smtClean="0"/>
              <a:t> a </a:t>
            </a:r>
            <a:r>
              <a:rPr lang="fr-CA" dirty="0" err="1" smtClean="0"/>
              <a:t>singular</a:t>
            </a:r>
            <a:r>
              <a:rPr lang="fr-CA" dirty="0" smtClean="0"/>
              <a:t> </a:t>
            </a:r>
            <a:r>
              <a:rPr lang="fr-CA" dirty="0" err="1" smtClean="0"/>
              <a:t>noun</a:t>
            </a:r>
            <a:r>
              <a:rPr lang="fr-CA" dirty="0" smtClean="0"/>
              <a:t> plural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4000" dirty="0" err="1" smtClean="0"/>
              <a:t>Nouns</a:t>
            </a:r>
            <a:r>
              <a:rPr lang="fr-CA" sz="4000" dirty="0" smtClean="0"/>
              <a:t> </a:t>
            </a:r>
            <a:r>
              <a:rPr lang="fr-CA" sz="4000" dirty="0" err="1" smtClean="0"/>
              <a:t>that</a:t>
            </a:r>
            <a:r>
              <a:rPr lang="fr-CA" sz="4000" dirty="0" smtClean="0"/>
              <a:t> end in </a:t>
            </a:r>
            <a:r>
              <a:rPr lang="fr-CA" sz="4000" i="1" dirty="0" smtClean="0"/>
              <a:t>–s, -</a:t>
            </a:r>
            <a:r>
              <a:rPr lang="fr-CA" sz="4000" i="1" dirty="0" err="1" smtClean="0"/>
              <a:t>ch</a:t>
            </a:r>
            <a:r>
              <a:rPr lang="fr-CA" sz="4000" i="1" dirty="0" smtClean="0"/>
              <a:t>, -sh, -x, -z</a:t>
            </a:r>
          </a:p>
          <a:p>
            <a:pPr lvl="1"/>
            <a:r>
              <a:rPr lang="fr-CA" sz="3600" dirty="0" err="1" smtClean="0"/>
              <a:t>Add</a:t>
            </a:r>
            <a:r>
              <a:rPr lang="fr-CA" sz="3600" dirty="0" smtClean="0"/>
              <a:t> </a:t>
            </a:r>
            <a:r>
              <a:rPr lang="fr-CA" sz="3600" i="1" dirty="0" smtClean="0"/>
              <a:t>–es </a:t>
            </a:r>
            <a:r>
              <a:rPr lang="fr-CA" sz="3600" dirty="0" smtClean="0"/>
              <a:t>to </a:t>
            </a:r>
            <a:r>
              <a:rPr lang="fr-CA" sz="3600" dirty="0" err="1" smtClean="0"/>
              <a:t>form</a:t>
            </a:r>
            <a:r>
              <a:rPr lang="fr-CA" sz="3600" dirty="0" smtClean="0"/>
              <a:t> the plural</a:t>
            </a:r>
          </a:p>
          <a:p>
            <a:pPr lvl="1"/>
            <a:r>
              <a:rPr lang="fr-CA" sz="3600" dirty="0" err="1" smtClean="0"/>
              <a:t>Examples</a:t>
            </a:r>
            <a:r>
              <a:rPr lang="fr-CA" sz="3600" dirty="0" smtClean="0"/>
              <a:t>:</a:t>
            </a:r>
          </a:p>
          <a:p>
            <a:pPr lvl="2"/>
            <a:r>
              <a:rPr lang="fr-CA" sz="3200" dirty="0" err="1" smtClean="0"/>
              <a:t>Singular</a:t>
            </a:r>
            <a:r>
              <a:rPr lang="fr-CA" sz="3200" dirty="0" smtClean="0"/>
              <a:t>:  </a:t>
            </a:r>
            <a:r>
              <a:rPr lang="fr-CA" sz="3200" dirty="0" err="1" smtClean="0"/>
              <a:t>dress</a:t>
            </a:r>
            <a:r>
              <a:rPr lang="fr-CA" sz="3200" dirty="0" smtClean="0"/>
              <a:t>, </a:t>
            </a:r>
            <a:r>
              <a:rPr lang="fr-CA" sz="3200" dirty="0" err="1" smtClean="0"/>
              <a:t>watch</a:t>
            </a:r>
            <a:r>
              <a:rPr lang="fr-CA" sz="3200" dirty="0" smtClean="0"/>
              <a:t>, </a:t>
            </a:r>
            <a:r>
              <a:rPr lang="fr-CA" sz="3200" dirty="0" err="1" smtClean="0"/>
              <a:t>ash</a:t>
            </a:r>
            <a:r>
              <a:rPr lang="fr-CA" sz="3200" dirty="0" smtClean="0"/>
              <a:t>, box</a:t>
            </a:r>
          </a:p>
          <a:p>
            <a:pPr lvl="2"/>
            <a:r>
              <a:rPr lang="fr-CA" sz="3200" dirty="0" smtClean="0"/>
              <a:t>Plural:  dresses, </a:t>
            </a:r>
            <a:r>
              <a:rPr lang="fr-CA" sz="3200" dirty="0" err="1" smtClean="0"/>
              <a:t>watches</a:t>
            </a:r>
            <a:r>
              <a:rPr lang="fr-CA" sz="3200" dirty="0" smtClean="0"/>
              <a:t>, </a:t>
            </a:r>
            <a:r>
              <a:rPr lang="fr-CA" sz="3200" dirty="0" err="1" smtClean="0"/>
              <a:t>ashes</a:t>
            </a:r>
            <a:r>
              <a:rPr lang="fr-CA" sz="3200" dirty="0" smtClean="0"/>
              <a:t>, boxes</a:t>
            </a:r>
          </a:p>
          <a:p>
            <a:pPr lvl="1"/>
            <a:endParaRPr lang="fr-CA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How to </a:t>
            </a:r>
            <a:r>
              <a:rPr lang="fr-CA" dirty="0" err="1" smtClean="0"/>
              <a:t>make</a:t>
            </a:r>
            <a:r>
              <a:rPr lang="fr-CA" dirty="0" smtClean="0"/>
              <a:t> a </a:t>
            </a:r>
            <a:r>
              <a:rPr lang="fr-CA" dirty="0" err="1" smtClean="0"/>
              <a:t>singular</a:t>
            </a:r>
            <a:r>
              <a:rPr lang="fr-CA" dirty="0" smtClean="0"/>
              <a:t> </a:t>
            </a:r>
            <a:r>
              <a:rPr lang="fr-CA" dirty="0" err="1" smtClean="0"/>
              <a:t>noun</a:t>
            </a:r>
            <a:r>
              <a:rPr lang="fr-CA" dirty="0" smtClean="0"/>
              <a:t> plural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3600" dirty="0" err="1" smtClean="0"/>
              <a:t>Nouns</a:t>
            </a:r>
            <a:r>
              <a:rPr lang="fr-CA" sz="3600" dirty="0" smtClean="0"/>
              <a:t> </a:t>
            </a:r>
            <a:r>
              <a:rPr lang="fr-CA" sz="3600" dirty="0" err="1" smtClean="0"/>
              <a:t>ending</a:t>
            </a:r>
            <a:r>
              <a:rPr lang="fr-CA" sz="3600" dirty="0" smtClean="0"/>
              <a:t> in </a:t>
            </a:r>
            <a:r>
              <a:rPr lang="fr-CA" sz="3600" i="1" dirty="0" smtClean="0"/>
              <a:t>–y </a:t>
            </a:r>
            <a:r>
              <a:rPr lang="fr-CA" sz="3600" i="1" dirty="0" err="1" smtClean="0"/>
              <a:t>preceded</a:t>
            </a:r>
            <a:r>
              <a:rPr lang="fr-CA" sz="3600" i="1" dirty="0" smtClean="0"/>
              <a:t> by a consonant</a:t>
            </a:r>
          </a:p>
          <a:p>
            <a:pPr lvl="1"/>
            <a:r>
              <a:rPr lang="fr-CA" sz="3200" dirty="0" smtClean="0"/>
              <a:t>Change the </a:t>
            </a:r>
            <a:r>
              <a:rPr lang="fr-CA" sz="3200" i="1" dirty="0" smtClean="0"/>
              <a:t>–y </a:t>
            </a:r>
            <a:r>
              <a:rPr lang="fr-CA" sz="3200" dirty="0" smtClean="0"/>
              <a:t>to </a:t>
            </a:r>
            <a:r>
              <a:rPr lang="fr-CA" sz="3200" i="1" dirty="0" smtClean="0"/>
              <a:t>–i  AND</a:t>
            </a:r>
          </a:p>
          <a:p>
            <a:pPr lvl="1"/>
            <a:r>
              <a:rPr lang="fr-CA" sz="3200" dirty="0" err="1" smtClean="0"/>
              <a:t>Add</a:t>
            </a:r>
            <a:r>
              <a:rPr lang="fr-CA" sz="3200" dirty="0" smtClean="0"/>
              <a:t> </a:t>
            </a:r>
            <a:r>
              <a:rPr lang="fr-CA" sz="3200" i="1" dirty="0" smtClean="0"/>
              <a:t>–es </a:t>
            </a:r>
            <a:r>
              <a:rPr lang="fr-CA" sz="3200" dirty="0" smtClean="0"/>
              <a:t>to </a:t>
            </a:r>
            <a:r>
              <a:rPr lang="fr-CA" sz="3200" dirty="0" err="1" smtClean="0"/>
              <a:t>form</a:t>
            </a:r>
            <a:r>
              <a:rPr lang="fr-CA" sz="3200" dirty="0" smtClean="0"/>
              <a:t> the plural</a:t>
            </a:r>
          </a:p>
          <a:p>
            <a:r>
              <a:rPr lang="fr-CA" sz="3600" dirty="0" err="1" smtClean="0"/>
              <a:t>Examples</a:t>
            </a:r>
            <a:r>
              <a:rPr lang="fr-CA" sz="3600" dirty="0" smtClean="0"/>
              <a:t>:  </a:t>
            </a:r>
          </a:p>
          <a:p>
            <a:pPr lvl="1"/>
            <a:r>
              <a:rPr lang="fr-CA" dirty="0" err="1" smtClean="0"/>
              <a:t>Singular</a:t>
            </a:r>
            <a:r>
              <a:rPr lang="fr-CA" dirty="0" smtClean="0"/>
              <a:t>:  jury, </a:t>
            </a:r>
            <a:r>
              <a:rPr lang="fr-CA" dirty="0" err="1" smtClean="0"/>
              <a:t>secretary</a:t>
            </a:r>
            <a:r>
              <a:rPr lang="fr-CA" dirty="0" smtClean="0"/>
              <a:t>, </a:t>
            </a:r>
            <a:r>
              <a:rPr lang="fr-CA" dirty="0" err="1" smtClean="0"/>
              <a:t>melody</a:t>
            </a:r>
            <a:endParaRPr lang="fr-CA" dirty="0" smtClean="0"/>
          </a:p>
          <a:p>
            <a:pPr lvl="1"/>
            <a:r>
              <a:rPr lang="fr-CA" dirty="0" smtClean="0"/>
              <a:t>Plural:  </a:t>
            </a:r>
            <a:r>
              <a:rPr lang="fr-CA" dirty="0" err="1" smtClean="0"/>
              <a:t>juries</a:t>
            </a:r>
            <a:r>
              <a:rPr lang="fr-CA" dirty="0" smtClean="0"/>
              <a:t>, </a:t>
            </a:r>
            <a:r>
              <a:rPr lang="fr-CA" dirty="0" err="1" smtClean="0"/>
              <a:t>secretaries</a:t>
            </a:r>
            <a:r>
              <a:rPr lang="fr-CA" dirty="0" smtClean="0"/>
              <a:t>, </a:t>
            </a:r>
            <a:r>
              <a:rPr lang="fr-CA" dirty="0" err="1" smtClean="0"/>
              <a:t>melodies</a:t>
            </a:r>
            <a:endParaRPr lang="fr-CA" dirty="0" smtClean="0"/>
          </a:p>
          <a:p>
            <a:pPr lvl="1"/>
            <a:endParaRPr lang="fr-CA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How to </a:t>
            </a:r>
            <a:r>
              <a:rPr lang="fr-CA" dirty="0" err="1" smtClean="0"/>
              <a:t>make</a:t>
            </a:r>
            <a:r>
              <a:rPr lang="fr-CA" dirty="0" smtClean="0"/>
              <a:t> a </a:t>
            </a:r>
            <a:r>
              <a:rPr lang="fr-CA" dirty="0" err="1" smtClean="0"/>
              <a:t>singular</a:t>
            </a:r>
            <a:r>
              <a:rPr lang="fr-CA" dirty="0" smtClean="0"/>
              <a:t> </a:t>
            </a:r>
            <a:r>
              <a:rPr lang="fr-CA" dirty="0" err="1" smtClean="0"/>
              <a:t>noun</a:t>
            </a:r>
            <a:r>
              <a:rPr lang="fr-CA" dirty="0" smtClean="0"/>
              <a:t> plural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3600" dirty="0" err="1" smtClean="0"/>
              <a:t>Nouns</a:t>
            </a:r>
            <a:r>
              <a:rPr lang="fr-CA" sz="3600" dirty="0" smtClean="0"/>
              <a:t> </a:t>
            </a:r>
            <a:r>
              <a:rPr lang="fr-CA" sz="3600" dirty="0" err="1" smtClean="0"/>
              <a:t>ending</a:t>
            </a:r>
            <a:r>
              <a:rPr lang="fr-CA" sz="3600" dirty="0" smtClean="0"/>
              <a:t> in </a:t>
            </a:r>
            <a:r>
              <a:rPr lang="fr-CA" sz="3600" i="1" dirty="0" smtClean="0"/>
              <a:t>–y </a:t>
            </a:r>
            <a:r>
              <a:rPr lang="fr-CA" sz="3600" i="1" u="sng" dirty="0" smtClean="0">
                <a:solidFill>
                  <a:srgbClr val="FF0000"/>
                </a:solidFill>
              </a:rPr>
              <a:t>NOT</a:t>
            </a:r>
            <a:r>
              <a:rPr lang="fr-CA" sz="3600" i="1" dirty="0" smtClean="0"/>
              <a:t> </a:t>
            </a:r>
            <a:r>
              <a:rPr lang="fr-CA" sz="3600" i="1" dirty="0" err="1" smtClean="0"/>
              <a:t>preceded</a:t>
            </a:r>
            <a:r>
              <a:rPr lang="fr-CA" sz="3600" i="1" dirty="0" smtClean="0"/>
              <a:t> by a consonant</a:t>
            </a:r>
          </a:p>
          <a:p>
            <a:pPr lvl="1"/>
            <a:r>
              <a:rPr lang="fr-CA" sz="3200" dirty="0" err="1" smtClean="0"/>
              <a:t>Add</a:t>
            </a:r>
            <a:r>
              <a:rPr lang="fr-CA" sz="3200" dirty="0" smtClean="0"/>
              <a:t> </a:t>
            </a:r>
            <a:r>
              <a:rPr lang="fr-CA" sz="3200" i="1" dirty="0" smtClean="0"/>
              <a:t>–s </a:t>
            </a:r>
            <a:r>
              <a:rPr lang="fr-CA" sz="3200" dirty="0" smtClean="0"/>
              <a:t>to </a:t>
            </a:r>
            <a:r>
              <a:rPr lang="fr-CA" sz="3200" dirty="0" err="1" smtClean="0"/>
              <a:t>form</a:t>
            </a:r>
            <a:r>
              <a:rPr lang="fr-CA" sz="3200" dirty="0" smtClean="0"/>
              <a:t> the plural</a:t>
            </a:r>
          </a:p>
          <a:p>
            <a:r>
              <a:rPr lang="fr-CA" sz="3600" dirty="0" err="1" smtClean="0"/>
              <a:t>Examples</a:t>
            </a:r>
            <a:r>
              <a:rPr lang="fr-CA" sz="3600" dirty="0" smtClean="0"/>
              <a:t>:  </a:t>
            </a:r>
          </a:p>
          <a:p>
            <a:pPr lvl="1"/>
            <a:r>
              <a:rPr lang="fr-CA" dirty="0" err="1" smtClean="0"/>
              <a:t>Singular</a:t>
            </a:r>
            <a:r>
              <a:rPr lang="fr-CA" dirty="0" smtClean="0"/>
              <a:t>: </a:t>
            </a:r>
            <a:r>
              <a:rPr lang="fr-CA" dirty="0" err="1" smtClean="0"/>
              <a:t>bay</a:t>
            </a:r>
            <a:r>
              <a:rPr lang="fr-CA" dirty="0" smtClean="0"/>
              <a:t>, boy, </a:t>
            </a:r>
            <a:r>
              <a:rPr lang="fr-CA" dirty="0" err="1" smtClean="0"/>
              <a:t>key</a:t>
            </a:r>
            <a:endParaRPr lang="fr-CA" dirty="0" smtClean="0"/>
          </a:p>
          <a:p>
            <a:pPr lvl="1"/>
            <a:r>
              <a:rPr lang="fr-CA" dirty="0" smtClean="0"/>
              <a:t>Plural:  </a:t>
            </a:r>
            <a:r>
              <a:rPr lang="fr-CA" dirty="0" err="1" smtClean="0"/>
              <a:t>bays</a:t>
            </a:r>
            <a:r>
              <a:rPr lang="fr-CA" dirty="0" smtClean="0"/>
              <a:t>, boys, </a:t>
            </a:r>
            <a:r>
              <a:rPr lang="fr-CA" dirty="0" err="1" smtClean="0"/>
              <a:t>keys</a:t>
            </a:r>
            <a:endParaRPr lang="fr-CA" dirty="0" smtClean="0"/>
          </a:p>
          <a:p>
            <a:pPr lvl="1"/>
            <a:endParaRPr lang="fr-CA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W_ColorPencil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6D81CFD-CA74-45F2-9DAF-01B752EE31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TW_ColorPencils</Template>
  <TotalTime>0</TotalTime>
  <Words>981</Words>
  <Application>Microsoft Office PowerPoint</Application>
  <PresentationFormat>On-screen Show (4:3)</PresentationFormat>
  <Paragraphs>124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TW_ColorPencils</vt:lpstr>
      <vt:lpstr>NOUNS</vt:lpstr>
      <vt:lpstr>What are Nouns?</vt:lpstr>
      <vt:lpstr>ALL Nouns</vt:lpstr>
      <vt:lpstr>Some Nouns</vt:lpstr>
      <vt:lpstr>Singular or Plural?</vt:lpstr>
      <vt:lpstr>How to make a singular noun plural</vt:lpstr>
      <vt:lpstr>How to make a singular noun plural</vt:lpstr>
      <vt:lpstr>How to make a singular noun plural</vt:lpstr>
      <vt:lpstr>How to make a singular noun plural</vt:lpstr>
      <vt:lpstr>How to make a singular noun plural</vt:lpstr>
      <vt:lpstr>How to make a singular noun plural</vt:lpstr>
      <vt:lpstr>Common and Proper Nouns</vt:lpstr>
      <vt:lpstr>Common and Proper Nouns</vt:lpstr>
      <vt:lpstr>Concrete and Abstract Nouns</vt:lpstr>
      <vt:lpstr>Possessive Nouns</vt:lpstr>
      <vt:lpstr>Possessive Nouns</vt:lpstr>
      <vt:lpstr>Possessive Nouns</vt:lpstr>
      <vt:lpstr>Possessive Nouns</vt:lpstr>
      <vt:lpstr>Collective Nouns</vt:lpstr>
      <vt:lpstr>Collective Nouns</vt:lpstr>
      <vt:lpstr>Collective Nouns</vt:lpstr>
      <vt:lpstr>Now What??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NOUNS</dc:title>
  <dc:creator>Owner</dc:creator>
  <cp:lastModifiedBy>cprice4</cp:lastModifiedBy>
  <cp:revision>1</cp:revision>
  <dcterms:created xsi:type="dcterms:W3CDTF">2013-09-03T21:27:34Z</dcterms:created>
  <dcterms:modified xsi:type="dcterms:W3CDTF">2015-07-09T12:45:53Z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TC103814939990</vt:lpwstr>
  </property>
</Properties>
</file>