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Lst>
  <p:notesMasterIdLst>
    <p:notesMasterId r:id="rId44"/>
  </p:notesMasterIdLst>
  <p:handoutMasterIdLst>
    <p:handoutMasterId r:id="rId45"/>
  </p:handoutMasterIdLst>
  <p:sldIdLst>
    <p:sldId id="256" r:id="rId2"/>
    <p:sldId id="289" r:id="rId3"/>
    <p:sldId id="336" r:id="rId4"/>
    <p:sldId id="332" r:id="rId5"/>
    <p:sldId id="333" r:id="rId6"/>
    <p:sldId id="334" r:id="rId7"/>
    <p:sldId id="335" r:id="rId8"/>
    <p:sldId id="312" r:id="rId9"/>
    <p:sldId id="338" r:id="rId10"/>
    <p:sldId id="339" r:id="rId11"/>
    <p:sldId id="337" r:id="rId12"/>
    <p:sldId id="292" r:id="rId13"/>
    <p:sldId id="293" r:id="rId14"/>
    <p:sldId id="291" r:id="rId15"/>
    <p:sldId id="320" r:id="rId16"/>
    <p:sldId id="321" r:id="rId17"/>
    <p:sldId id="322" r:id="rId18"/>
    <p:sldId id="326" r:id="rId19"/>
    <p:sldId id="290" r:id="rId20"/>
    <p:sldId id="323" r:id="rId21"/>
    <p:sldId id="324" r:id="rId22"/>
    <p:sldId id="325" r:id="rId23"/>
    <p:sldId id="294" r:id="rId24"/>
    <p:sldId id="341" r:id="rId25"/>
    <p:sldId id="295" r:id="rId26"/>
    <p:sldId id="287" r:id="rId27"/>
    <p:sldId id="258" r:id="rId28"/>
    <p:sldId id="270" r:id="rId29"/>
    <p:sldId id="261" r:id="rId30"/>
    <p:sldId id="263" r:id="rId31"/>
    <p:sldId id="262" r:id="rId32"/>
    <p:sldId id="264" r:id="rId33"/>
    <p:sldId id="315" r:id="rId34"/>
    <p:sldId id="318" r:id="rId35"/>
    <p:sldId id="317" r:id="rId36"/>
    <p:sldId id="327" r:id="rId37"/>
    <p:sldId id="328" r:id="rId38"/>
    <p:sldId id="331" r:id="rId39"/>
    <p:sldId id="340" r:id="rId40"/>
    <p:sldId id="273" r:id="rId41"/>
    <p:sldId id="275" r:id="rId42"/>
    <p:sldId id="274" r:id="rId4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od, Natalie" initials="WN"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55189" autoAdjust="0"/>
  </p:normalViewPr>
  <p:slideViewPr>
    <p:cSldViewPr snapToGrid="0">
      <p:cViewPr>
        <p:scale>
          <a:sx n="67" d="100"/>
          <a:sy n="67" d="100"/>
        </p:scale>
        <p:origin x="-201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774"/>
    </p:cViewPr>
  </p:sorterViewPr>
  <p:notesViewPr>
    <p:cSldViewPr snapToGrid="0">
      <p:cViewPr varScale="1">
        <p:scale>
          <a:sx n="56" d="100"/>
          <a:sy n="56" d="100"/>
        </p:scale>
        <p:origin x="2808" y="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prstClr val="black"/>
                </a:solidFill>
                <a:latin typeface="+mn-lt"/>
                <a:ea typeface="+mn-ea"/>
                <a:cs typeface="+mn-cs"/>
              </a:defRPr>
            </a:pPr>
            <a:r>
              <a:rPr lang="en-US" sz="1800" b="1" i="0" dirty="0" smtClean="0">
                <a:effectLst/>
              </a:rPr>
              <a:t>Reach of leading social media and networking sites used by teenagers and young adults in the United States as of February 2016</a:t>
            </a:r>
          </a:p>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prstClr val="black"/>
                </a:solidFill>
                <a:latin typeface="+mn-lt"/>
                <a:ea typeface="+mn-ea"/>
                <a:cs typeface="+mn-cs"/>
              </a:defRPr>
            </a:pPr>
            <a:endParaRPr lang="en-US" dirty="0"/>
          </a:p>
        </c:rich>
      </c:tx>
      <c:layout/>
      <c:overlay val="0"/>
    </c:title>
    <c:autoTitleDeleted val="0"/>
    <c:plotArea>
      <c:layout>
        <c:manualLayout>
          <c:layoutTarget val="inner"/>
          <c:xMode val="edge"/>
          <c:yMode val="edge"/>
          <c:x val="0.30608501476377953"/>
          <c:y val="0.11596874286609603"/>
          <c:w val="0.41080450295275589"/>
          <c:h val="0.79825407244992175"/>
        </c:manualLayout>
      </c:layout>
      <c:barChart>
        <c:barDir val="bar"/>
        <c:grouping val="clustered"/>
        <c:varyColors val="0"/>
        <c:ser>
          <c:idx val="0"/>
          <c:order val="0"/>
          <c:tx>
            <c:strRef>
              <c:f>Sheet1!$B$1</c:f>
              <c:strCache>
                <c:ptCount val="1"/>
                <c:pt idx="0">
                  <c:v>Frequency of Use</c:v>
                </c:pt>
              </c:strCache>
            </c:strRef>
          </c:tx>
          <c:invertIfNegative val="0"/>
          <c:cat>
            <c:strRef>
              <c:f>Sheet1!$A$2:$A$13</c:f>
              <c:strCache>
                <c:ptCount val="12"/>
                <c:pt idx="0">
                  <c:v>Tinder</c:v>
                </c:pt>
                <c:pt idx="1">
                  <c:v>LinkedIn</c:v>
                </c:pt>
                <c:pt idx="2">
                  <c:v>Whats App</c:v>
                </c:pt>
                <c:pt idx="3">
                  <c:v>Google Plus</c:v>
                </c:pt>
                <c:pt idx="4">
                  <c:v>Tumblr</c:v>
                </c:pt>
                <c:pt idx="5">
                  <c:v>Vine</c:v>
                </c:pt>
                <c:pt idx="6">
                  <c:v>Pinterest</c:v>
                </c:pt>
                <c:pt idx="7">
                  <c:v>Kik</c:v>
                </c:pt>
                <c:pt idx="8">
                  <c:v>Twitter</c:v>
                </c:pt>
                <c:pt idx="9">
                  <c:v>Instagram</c:v>
                </c:pt>
                <c:pt idx="10">
                  <c:v>Facebook</c:v>
                </c:pt>
                <c:pt idx="11">
                  <c:v>Snapchat</c:v>
                </c:pt>
              </c:strCache>
            </c:strRef>
          </c:cat>
          <c:val>
            <c:numRef>
              <c:f>Sheet1!$B$2:$B$13</c:f>
              <c:numCache>
                <c:formatCode>General</c:formatCode>
                <c:ptCount val="12"/>
                <c:pt idx="0">
                  <c:v>4</c:v>
                </c:pt>
                <c:pt idx="1">
                  <c:v>9</c:v>
                </c:pt>
                <c:pt idx="2">
                  <c:v>10</c:v>
                </c:pt>
                <c:pt idx="3">
                  <c:v>21</c:v>
                </c:pt>
                <c:pt idx="4">
                  <c:v>24</c:v>
                </c:pt>
                <c:pt idx="5">
                  <c:v>26</c:v>
                </c:pt>
                <c:pt idx="6">
                  <c:v>27</c:v>
                </c:pt>
                <c:pt idx="7">
                  <c:v>29</c:v>
                </c:pt>
                <c:pt idx="8">
                  <c:v>36</c:v>
                </c:pt>
                <c:pt idx="9">
                  <c:v>66</c:v>
                </c:pt>
                <c:pt idx="10">
                  <c:v>68</c:v>
                </c:pt>
                <c:pt idx="11">
                  <c:v>72</c:v>
                </c:pt>
              </c:numCache>
            </c:numRef>
          </c:val>
        </c:ser>
        <c:dLbls>
          <c:showLegendKey val="0"/>
          <c:showVal val="0"/>
          <c:showCatName val="0"/>
          <c:showSerName val="0"/>
          <c:showPercent val="0"/>
          <c:showBubbleSize val="0"/>
        </c:dLbls>
        <c:gapWidth val="150"/>
        <c:axId val="156515328"/>
        <c:axId val="156537600"/>
      </c:barChart>
      <c:catAx>
        <c:axId val="156515328"/>
        <c:scaling>
          <c:orientation val="minMax"/>
        </c:scaling>
        <c:delete val="0"/>
        <c:axPos val="l"/>
        <c:majorTickMark val="out"/>
        <c:minorTickMark val="none"/>
        <c:tickLblPos val="nextTo"/>
        <c:crossAx val="156537600"/>
        <c:crosses val="autoZero"/>
        <c:auto val="1"/>
        <c:lblAlgn val="ctr"/>
        <c:lblOffset val="100"/>
        <c:noMultiLvlLbl val="0"/>
      </c:catAx>
      <c:valAx>
        <c:axId val="156537600"/>
        <c:scaling>
          <c:orientation val="minMax"/>
        </c:scaling>
        <c:delete val="0"/>
        <c:axPos val="b"/>
        <c:majorGridlines/>
        <c:numFmt formatCode="General" sourceLinked="1"/>
        <c:majorTickMark val="out"/>
        <c:minorTickMark val="none"/>
        <c:tickLblPos val="nextTo"/>
        <c:crossAx val="156515328"/>
        <c:crosses val="autoZero"/>
        <c:crossBetween val="between"/>
      </c:valAx>
    </c:plotArea>
    <c:legend>
      <c:legendPos val="r"/>
      <c:layout>
        <c:manualLayout>
          <c:xMode val="edge"/>
          <c:yMode val="edge"/>
          <c:x val="0.7246628937007874"/>
          <c:y val="0.62451115744887076"/>
          <c:w val="0.22374573804430384"/>
          <c:h val="6.0872892783886592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82AC456-97A4-4F3D-9891-A91647DB2F6C}" type="datetimeFigureOut">
              <a:rPr lang="en-US" smtClean="0"/>
              <a:t>8/21/2016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AB65682-C157-4386-B503-11269CAF168E}" type="slidenum">
              <a:rPr lang="en-US" smtClean="0"/>
              <a:t>‹#›</a:t>
            </a:fld>
            <a:endParaRPr lang="en-US"/>
          </a:p>
        </p:txBody>
      </p:sp>
    </p:spTree>
    <p:extLst>
      <p:ext uri="{BB962C8B-B14F-4D97-AF65-F5344CB8AC3E}">
        <p14:creationId xmlns:p14="http://schemas.microsoft.com/office/powerpoint/2010/main" val="26980650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64A87ED-012A-4E3A-BA56-FAA0FA54673E}" type="datetimeFigureOut">
              <a:rPr lang="en-US" smtClean="0"/>
              <a:t>8/21/2016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5704700-B8F9-400C-AC15-E2105EC37556}" type="slidenum">
              <a:rPr lang="en-US" smtClean="0"/>
              <a:t>‹#›</a:t>
            </a:fld>
            <a:endParaRPr lang="en-US"/>
          </a:p>
        </p:txBody>
      </p:sp>
    </p:spTree>
    <p:extLst>
      <p:ext uri="{BB962C8B-B14F-4D97-AF65-F5344CB8AC3E}">
        <p14:creationId xmlns:p14="http://schemas.microsoft.com/office/powerpoint/2010/main" val="9919975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ign.com/games/boom-beach/iphone-2001331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Hello, My name is Natalie Wood</a:t>
            </a:r>
            <a:r>
              <a:rPr lang="en-US" baseline="0" dirty="0" smtClean="0"/>
              <a:t> Riché and I am one of the outreach specialists with the North Carolina Department of Justice. I work within the Victims and Citizens Services Division, and bring you greetings on behalf of the Attorney General Roy Cooper.  I am so delighted to be here with you and talk to you about Internet Safety for Children.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an Outreach Specialist, I consider myself to be a a community leader and advocate.  I love to serve the community and try to offer as many resources as I can to protect our citizens and prevent them from victimization.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I have the heart of an educator, so I really enjoy interaction and crowd participation.  So do not be afraid to respond back to me when I ask questions.  This is a judgement free zone and a learning environment.  I want you to receive as much information as possible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will be sharing a presentation that will give parents, guardians, and community leaders tips on how to protect children from internet crimes.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Before we begin, I request that you hold individual questions and comments to the end. I have so much material that I would love to share with you, and mostly like I will answer your question within the content of the presentation.</a:t>
            </a:r>
            <a:endParaRPr lang="en-US" dirty="0" smtClean="0"/>
          </a:p>
          <a:p>
            <a:r>
              <a:rPr lang="en-US" baseline="0" dirty="0" smtClean="0"/>
              <a:t>At the end I can stay and answer as many questions as I can that are within the Child Internet Safety Arena.  </a:t>
            </a:r>
          </a:p>
          <a:p>
            <a:endParaRPr lang="en-US" baseline="0" dirty="0" smtClean="0"/>
          </a:p>
          <a:p>
            <a:r>
              <a:rPr lang="en-US" dirty="0" smtClean="0"/>
              <a:t>I always like to start</a:t>
            </a:r>
            <a:r>
              <a:rPr lang="en-US" baseline="0" dirty="0" smtClean="0"/>
              <a:t> with a couple of icebreakers.  I am going to put up some application we all use as adults and want you to tell me if you would give this app ,a green light, yellow light, or red light when it comes to your personal safety and it’s affect on your online reputation.  </a:t>
            </a:r>
          </a:p>
          <a:p>
            <a:endParaRPr lang="en-US" baseline="0" dirty="0" smtClean="0"/>
          </a:p>
          <a:p>
            <a:r>
              <a:rPr lang="en-US" baseline="0" dirty="0" smtClean="0"/>
              <a:t>Are you ready, okay let’s begin…….</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5704700-B8F9-400C-AC15-E2105EC37556}" type="slidenum">
              <a:rPr lang="en-US" smtClean="0"/>
              <a:t>1</a:t>
            </a:fld>
            <a:endParaRPr lang="en-US"/>
          </a:p>
        </p:txBody>
      </p:sp>
    </p:spTree>
    <p:extLst>
      <p:ext uri="{BB962C8B-B14F-4D97-AF65-F5344CB8AC3E}">
        <p14:creationId xmlns:p14="http://schemas.microsoft.com/office/powerpoint/2010/main" val="1084658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 console controls, you can require your permission for your child to send and receive friend requests, accept game or chat invites, or buy Xbox merchandise.</a:t>
            </a:r>
          </a:p>
          <a:p>
            <a:endParaRPr lang="en-US" dirty="0" smtClean="0"/>
          </a:p>
          <a:p>
            <a:r>
              <a:rPr lang="en-US" dirty="0" smtClean="0"/>
              <a:t>Blocking</a:t>
            </a:r>
            <a:r>
              <a:rPr lang="en-US" baseline="0" dirty="0" smtClean="0"/>
              <a:t> options are: </a:t>
            </a:r>
          </a:p>
          <a:p>
            <a:r>
              <a:rPr lang="en-US" sz="1200" b="0" i="0" kern="1200" dirty="0" smtClean="0">
                <a:solidFill>
                  <a:schemeClr val="tx1"/>
                </a:solidFill>
                <a:effectLst/>
                <a:latin typeface="+mn-lt"/>
                <a:ea typeface="+mn-ea"/>
                <a:cs typeface="+mn-cs"/>
              </a:rPr>
              <a:t>“everyone,” “friends,” or “no one.”</a:t>
            </a:r>
            <a:endParaRPr lang="en-US" dirty="0" smtClean="0"/>
          </a:p>
        </p:txBody>
      </p:sp>
      <p:sp>
        <p:nvSpPr>
          <p:cNvPr id="4" name="Slide Number Placeholder 3"/>
          <p:cNvSpPr>
            <a:spLocks noGrp="1"/>
          </p:cNvSpPr>
          <p:nvPr>
            <p:ph type="sldNum" sz="quarter" idx="10"/>
          </p:nvPr>
        </p:nvSpPr>
        <p:spPr/>
        <p:txBody>
          <a:bodyPr/>
          <a:lstStyle/>
          <a:p>
            <a:fld id="{E790FCBC-5C45-4D86-A278-5082ACC81E9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131594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Snapchat</a:t>
            </a:r>
            <a:r>
              <a:rPr lang="en-US" sz="1200" b="0" i="0" kern="1200" dirty="0" smtClean="0">
                <a:solidFill>
                  <a:schemeClr val="tx1"/>
                </a:solidFill>
                <a:effectLst/>
                <a:latin typeface="+mn-lt"/>
                <a:ea typeface="+mn-ea"/>
                <a:cs typeface="+mn-cs"/>
              </a:rPr>
              <a:t> is unique in that all photos and videos only last a brief amount of time before they disappear forever, making the app fleeting in nature, though you can take a screenshot of snaps to save them in picture form. As of recent, the app's users were sending close</a:t>
            </a:r>
            <a:r>
              <a:rPr lang="en-US" sz="1200" b="0" i="0" kern="1200" baseline="0" dirty="0" smtClean="0">
                <a:solidFill>
                  <a:schemeClr val="tx1"/>
                </a:solidFill>
                <a:effectLst/>
                <a:latin typeface="+mn-lt"/>
                <a:ea typeface="+mn-ea"/>
                <a:cs typeface="+mn-cs"/>
              </a:rPr>
              <a:t> to a b</a:t>
            </a:r>
            <a:r>
              <a:rPr lang="en-US" sz="1200" b="0" i="0" kern="1200" dirty="0" smtClean="0">
                <a:solidFill>
                  <a:schemeClr val="tx1"/>
                </a:solidFill>
                <a:effectLst/>
                <a:latin typeface="+mn-lt"/>
                <a:ea typeface="+mn-ea"/>
                <a:cs typeface="+mn-cs"/>
              </a:rPr>
              <a:t>illion snaps a day.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*Did you know that snapchat now has a scoring system</a:t>
            </a:r>
            <a:r>
              <a:rPr lang="en-US" sz="1200" b="0" i="0" kern="1200" baseline="0" dirty="0" smtClean="0">
                <a:solidFill>
                  <a:schemeClr val="tx1"/>
                </a:solidFill>
                <a:effectLst/>
                <a:latin typeface="+mn-lt"/>
                <a:ea typeface="+mn-ea"/>
                <a:cs typeface="+mn-cs"/>
              </a:rPr>
              <a:t> for it’s users?</a:t>
            </a:r>
          </a:p>
          <a:p>
            <a:endParaRPr lang="en-US" sz="1200" b="0" i="0" kern="1200" baseline="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b="1" dirty="0" smtClean="0"/>
              <a:t>How Snapchat Score Works</a:t>
            </a:r>
            <a:r>
              <a:rPr lang="en-US" dirty="0" smtClean="0"/>
              <a:t> — </a:t>
            </a:r>
          </a:p>
          <a:p>
            <a:r>
              <a:rPr lang="en-US" dirty="0" smtClean="0"/>
              <a:t>*Your score increase by a point when you:</a:t>
            </a:r>
          </a:p>
          <a:p>
            <a:pPr marL="228600" indent="-228600">
              <a:buAutoNum type="arabicPeriod"/>
            </a:pPr>
            <a:r>
              <a:rPr lang="en-US" dirty="0" smtClean="0"/>
              <a:t>Send out a snap to a person or your story</a:t>
            </a:r>
          </a:p>
          <a:p>
            <a:pPr marL="228600" indent="-228600">
              <a:buAutoNum type="arabicPeriod"/>
            </a:pPr>
            <a:r>
              <a:rPr lang="en-US" dirty="0" smtClean="0"/>
              <a:t>When you open a snap sent to you</a:t>
            </a:r>
          </a:p>
          <a:p>
            <a:pPr marL="228600" indent="-228600">
              <a:buAutoNum type="arabicPeriod"/>
            </a:pPr>
            <a:r>
              <a:rPr lang="en-US" dirty="0" smtClean="0"/>
              <a:t>Your score doesn’t increase when you open a story update, when you send a text or read a text.</a:t>
            </a:r>
          </a:p>
          <a:p>
            <a:endParaRPr lang="en-US" dirty="0" smtClean="0"/>
          </a:p>
          <a:p>
            <a:r>
              <a:rPr lang="en-US" dirty="0" smtClean="0"/>
              <a:t>Also, the total number of snaps sent and received may not necessarily equal your Snapchat score. Your score may be slightly higher than this sum.</a:t>
            </a:r>
          </a:p>
          <a:p>
            <a:endParaRPr lang="en-US" dirty="0"/>
          </a:p>
        </p:txBody>
      </p:sp>
      <p:sp>
        <p:nvSpPr>
          <p:cNvPr id="4" name="Slide Number Placeholder 3"/>
          <p:cNvSpPr>
            <a:spLocks noGrp="1"/>
          </p:cNvSpPr>
          <p:nvPr>
            <p:ph type="sldNum" sz="quarter" idx="10"/>
          </p:nvPr>
        </p:nvSpPr>
        <p:spPr/>
        <p:txBody>
          <a:bodyPr/>
          <a:lstStyle/>
          <a:p>
            <a:fld id="{F5704700-B8F9-400C-AC15-E2105EC37556}" type="slidenum">
              <a:rPr lang="en-US" smtClean="0"/>
              <a:t>12</a:t>
            </a:fld>
            <a:endParaRPr lang="en-US"/>
          </a:p>
        </p:txBody>
      </p:sp>
    </p:spTree>
    <p:extLst>
      <p:ext uri="{BB962C8B-B14F-4D97-AF65-F5344CB8AC3E}">
        <p14:creationId xmlns:p14="http://schemas.microsoft.com/office/powerpoint/2010/main" val="975671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Tinder</a:t>
            </a:r>
            <a:r>
              <a:rPr lang="en-US" sz="1200" b="0" i="0" kern="1200" dirty="0" smtClean="0">
                <a:solidFill>
                  <a:schemeClr val="tx1"/>
                </a:solidFill>
                <a:effectLst/>
                <a:latin typeface="+mn-lt"/>
                <a:ea typeface="+mn-ea"/>
                <a:cs typeface="+mn-cs"/>
              </a:rPr>
              <a:t> is a location-based dating and social discovery service application (using Facebook) that facilitates communication between mutually interested users, allowing matched users to chat. </a:t>
            </a:r>
            <a:endParaRPr lang="en-US" dirty="0"/>
          </a:p>
        </p:txBody>
      </p:sp>
      <p:sp>
        <p:nvSpPr>
          <p:cNvPr id="4" name="Slide Number Placeholder 3"/>
          <p:cNvSpPr>
            <a:spLocks noGrp="1"/>
          </p:cNvSpPr>
          <p:nvPr>
            <p:ph type="sldNum" sz="quarter" idx="10"/>
          </p:nvPr>
        </p:nvSpPr>
        <p:spPr/>
        <p:txBody>
          <a:bodyPr/>
          <a:lstStyle/>
          <a:p>
            <a:fld id="{F5704700-B8F9-400C-AC15-E2105EC37556}" type="slidenum">
              <a:rPr lang="en-US" smtClean="0"/>
              <a:t>13</a:t>
            </a:fld>
            <a:endParaRPr lang="en-US"/>
          </a:p>
        </p:txBody>
      </p:sp>
    </p:spTree>
    <p:extLst>
      <p:ext uri="{BB962C8B-B14F-4D97-AF65-F5344CB8AC3E}">
        <p14:creationId xmlns:p14="http://schemas.microsoft.com/office/powerpoint/2010/main" val="4279121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Kik</a:t>
            </a:r>
            <a:r>
              <a:rPr lang="en-US" sz="1200" b="0" i="0" kern="1200" dirty="0" smtClean="0">
                <a:solidFill>
                  <a:schemeClr val="tx1"/>
                </a:solidFill>
                <a:effectLst/>
                <a:latin typeface="+mn-lt"/>
                <a:ea typeface="+mn-ea"/>
                <a:cs typeface="+mn-cs"/>
              </a:rPr>
              <a:t> is an instant messenger app—think AIM chat or texting.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app is available for free on all mobile platforms, and is well-received by the millions of people, mainly because it can replace a texting plan through their cell provider. Through their data plan or Wi-Fi connection, </a:t>
            </a:r>
            <a:r>
              <a:rPr lang="en-US" sz="1200" b="0" i="0" kern="1200" dirty="0" err="1" smtClean="0">
                <a:solidFill>
                  <a:schemeClr val="tx1"/>
                </a:solidFill>
                <a:effectLst/>
                <a:latin typeface="+mn-lt"/>
                <a:ea typeface="+mn-ea"/>
                <a:cs typeface="+mn-cs"/>
              </a:rPr>
              <a:t>Kik</a:t>
            </a:r>
            <a:r>
              <a:rPr lang="en-US" sz="1200" b="0" i="0" kern="1200" dirty="0" smtClean="0">
                <a:solidFill>
                  <a:schemeClr val="tx1"/>
                </a:solidFill>
                <a:effectLst/>
                <a:latin typeface="+mn-lt"/>
                <a:ea typeface="+mn-ea"/>
                <a:cs typeface="+mn-cs"/>
              </a:rPr>
              <a:t> users can send and receive text messages and photos to an individual on their </a:t>
            </a:r>
            <a:r>
              <a:rPr lang="en-US" sz="1200" b="0" i="0" kern="1200" dirty="0" err="1" smtClean="0">
                <a:solidFill>
                  <a:schemeClr val="tx1"/>
                </a:solidFill>
                <a:effectLst/>
                <a:latin typeface="+mn-lt"/>
                <a:ea typeface="+mn-ea"/>
                <a:cs typeface="+mn-cs"/>
              </a:rPr>
              <a:t>Kik</a:t>
            </a:r>
            <a:r>
              <a:rPr lang="en-US" sz="1200" b="0" i="0" kern="1200" dirty="0" smtClean="0">
                <a:solidFill>
                  <a:schemeClr val="tx1"/>
                </a:solidFill>
                <a:effectLst/>
                <a:latin typeface="+mn-lt"/>
                <a:ea typeface="+mn-ea"/>
                <a:cs typeface="+mn-cs"/>
              </a:rPr>
              <a:t> contact list, or they can start a group chat with several </a:t>
            </a:r>
            <a:r>
              <a:rPr lang="en-US" sz="1200" b="0" i="0" kern="1200" dirty="0" err="1" smtClean="0">
                <a:solidFill>
                  <a:schemeClr val="tx1"/>
                </a:solidFill>
                <a:effectLst/>
                <a:latin typeface="+mn-lt"/>
                <a:ea typeface="+mn-ea"/>
                <a:cs typeface="+mn-cs"/>
              </a:rPr>
              <a:t>Kik</a:t>
            </a:r>
            <a:r>
              <a:rPr lang="en-US" sz="1200" b="0" i="0" kern="1200" dirty="0" smtClean="0">
                <a:solidFill>
                  <a:schemeClr val="tx1"/>
                </a:solidFill>
                <a:effectLst/>
                <a:latin typeface="+mn-lt"/>
                <a:ea typeface="+mn-ea"/>
                <a:cs typeface="+mn-cs"/>
              </a:rPr>
              <a:t> contacts. Instead of using phone numbers, each </a:t>
            </a:r>
            <a:r>
              <a:rPr lang="en-US" sz="1200" b="0" i="0" kern="1200" dirty="0" err="1" smtClean="0">
                <a:solidFill>
                  <a:schemeClr val="tx1"/>
                </a:solidFill>
                <a:effectLst/>
                <a:latin typeface="+mn-lt"/>
                <a:ea typeface="+mn-ea"/>
                <a:cs typeface="+mn-cs"/>
              </a:rPr>
              <a:t>Kik</a:t>
            </a:r>
            <a:r>
              <a:rPr lang="en-US" sz="1200" b="0" i="0" kern="1200" dirty="0" smtClean="0">
                <a:solidFill>
                  <a:schemeClr val="tx1"/>
                </a:solidFill>
                <a:effectLst/>
                <a:latin typeface="+mn-lt"/>
                <a:ea typeface="+mn-ea"/>
                <a:cs typeface="+mn-cs"/>
              </a:rPr>
              <a:t> member has a username. This username can be accompanied by a profile photo, if the user wishes, but ultimately this is </a:t>
            </a:r>
            <a:r>
              <a:rPr lang="en-US" sz="1200" b="0" i="0" kern="1200" dirty="0" err="1" smtClean="0">
                <a:solidFill>
                  <a:schemeClr val="tx1"/>
                </a:solidFill>
                <a:effectLst/>
                <a:latin typeface="+mn-lt"/>
                <a:ea typeface="+mn-ea"/>
                <a:cs typeface="+mn-cs"/>
              </a:rPr>
              <a:t>Kik’s</a:t>
            </a:r>
            <a:r>
              <a:rPr lang="en-US" sz="1200" b="0" i="0" kern="1200" dirty="0" smtClean="0">
                <a:solidFill>
                  <a:schemeClr val="tx1"/>
                </a:solidFill>
                <a:effectLst/>
                <a:latin typeface="+mn-lt"/>
                <a:ea typeface="+mn-ea"/>
                <a:cs typeface="+mn-cs"/>
              </a:rPr>
              <a:t> way of creating a sense of privacy among their users.</a:t>
            </a:r>
            <a:endParaRPr lang="en-US" dirty="0"/>
          </a:p>
        </p:txBody>
      </p:sp>
      <p:sp>
        <p:nvSpPr>
          <p:cNvPr id="4" name="Slide Number Placeholder 3"/>
          <p:cNvSpPr>
            <a:spLocks noGrp="1"/>
          </p:cNvSpPr>
          <p:nvPr>
            <p:ph type="sldNum" sz="quarter" idx="10"/>
          </p:nvPr>
        </p:nvSpPr>
        <p:spPr/>
        <p:txBody>
          <a:bodyPr/>
          <a:lstStyle/>
          <a:p>
            <a:fld id="{F5704700-B8F9-400C-AC15-E2105EC37556}" type="slidenum">
              <a:rPr lang="en-US" smtClean="0"/>
              <a:t>14</a:t>
            </a:fld>
            <a:endParaRPr lang="en-US"/>
          </a:p>
        </p:txBody>
      </p:sp>
    </p:spTree>
    <p:extLst>
      <p:ext uri="{BB962C8B-B14F-4D97-AF65-F5344CB8AC3E}">
        <p14:creationId xmlns:p14="http://schemas.microsoft.com/office/powerpoint/2010/main" val="3085362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Yik Yak helps you discover your local community. Instantly connect to everyone nearby so you can share news, crack jokes, ask questions, offer support, and interact freely.</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It's home to the casual, relatable, heartfelt, and silly things that connect you with your community.</a:t>
            </a:r>
            <a:endParaRPr lang="en-US" dirty="0"/>
          </a:p>
        </p:txBody>
      </p:sp>
      <p:sp>
        <p:nvSpPr>
          <p:cNvPr id="4" name="Slide Number Placeholder 3"/>
          <p:cNvSpPr>
            <a:spLocks noGrp="1"/>
          </p:cNvSpPr>
          <p:nvPr>
            <p:ph type="sldNum" sz="quarter" idx="10"/>
          </p:nvPr>
        </p:nvSpPr>
        <p:spPr/>
        <p:txBody>
          <a:bodyPr/>
          <a:lstStyle/>
          <a:p>
            <a:fld id="{F5704700-B8F9-400C-AC15-E2105EC37556}" type="slidenum">
              <a:rPr lang="en-US" smtClean="0"/>
              <a:t>15</a:t>
            </a:fld>
            <a:endParaRPr lang="en-US"/>
          </a:p>
        </p:txBody>
      </p:sp>
    </p:spTree>
    <p:extLst>
      <p:ext uri="{BB962C8B-B14F-4D97-AF65-F5344CB8AC3E}">
        <p14:creationId xmlns:p14="http://schemas.microsoft.com/office/powerpoint/2010/main" val="2313968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Whisper -Ever wondered what the people around you are really </a:t>
            </a:r>
            <a:r>
              <a:rPr lang="en-US" sz="1200" b="0" i="0" kern="1200" dirty="0" err="1" smtClean="0">
                <a:solidFill>
                  <a:schemeClr val="tx1"/>
                </a:solidFill>
                <a:effectLst/>
                <a:latin typeface="+mn-lt"/>
                <a:ea typeface="+mn-ea"/>
                <a:cs typeface="+mn-cs"/>
              </a:rPr>
              <a:t>thinking?Whisper</a:t>
            </a:r>
            <a:r>
              <a:rPr lang="en-US" sz="1200" b="0" i="0" kern="1200" dirty="0" smtClean="0">
                <a:solidFill>
                  <a:schemeClr val="tx1"/>
                </a:solidFill>
                <a:effectLst/>
                <a:latin typeface="+mn-lt"/>
                <a:ea typeface="+mn-ea"/>
                <a:cs typeface="+mn-cs"/>
              </a:rPr>
              <a:t> is an online community where millions of people around the world share real thoughts, trade advice, and get the inside scoop.</a:t>
            </a:r>
          </a:p>
          <a:p>
            <a:r>
              <a:rPr lang="en-US" sz="1200" b="0" i="0" kern="1200" dirty="0" smtClean="0">
                <a:solidFill>
                  <a:schemeClr val="tx1"/>
                </a:solidFill>
                <a:effectLst/>
                <a:latin typeface="+mn-lt"/>
                <a:ea typeface="+mn-ea"/>
                <a:cs typeface="+mn-cs"/>
              </a:rPr>
              <a:t>“The experience of spending time on Whisper is unlike any other major social network: It's more raw, more moving...and yes, often more addictive.” - Mashable</a:t>
            </a:r>
          </a:p>
          <a:p>
            <a:r>
              <a:rPr lang="en-US" sz="1200" b="0" i="0" kern="1200" dirty="0" smtClean="0">
                <a:solidFill>
                  <a:schemeClr val="tx1"/>
                </a:solidFill>
                <a:effectLst/>
                <a:latin typeface="+mn-lt"/>
                <a:ea typeface="+mn-ea"/>
                <a:cs typeface="+mn-cs"/>
              </a:rPr>
              <a:t>NEW! See what people are thinking at the places you visit, like your school.</a:t>
            </a:r>
          </a:p>
          <a:p>
            <a:r>
              <a:rPr lang="en-US" sz="1200" b="0" i="0" kern="1200" dirty="0" smtClean="0">
                <a:solidFill>
                  <a:schemeClr val="tx1"/>
                </a:solidFill>
                <a:effectLst/>
                <a:latin typeface="+mn-lt"/>
                <a:ea typeface="+mn-ea"/>
                <a:cs typeface="+mn-cs"/>
              </a:rPr>
              <a:t>Chat directly with other Whisper users - it’s a great way to meet new people.</a:t>
            </a:r>
          </a:p>
          <a:p>
            <a:endParaRPr lang="en-US" dirty="0"/>
          </a:p>
        </p:txBody>
      </p:sp>
      <p:sp>
        <p:nvSpPr>
          <p:cNvPr id="4" name="Slide Number Placeholder 3"/>
          <p:cNvSpPr>
            <a:spLocks noGrp="1"/>
          </p:cNvSpPr>
          <p:nvPr>
            <p:ph type="sldNum" sz="quarter" idx="10"/>
          </p:nvPr>
        </p:nvSpPr>
        <p:spPr/>
        <p:txBody>
          <a:bodyPr/>
          <a:lstStyle/>
          <a:p>
            <a:fld id="{F5704700-B8F9-400C-AC15-E2105EC37556}" type="slidenum">
              <a:rPr lang="en-US" smtClean="0"/>
              <a:t>16</a:t>
            </a:fld>
            <a:endParaRPr lang="en-US"/>
          </a:p>
        </p:txBody>
      </p:sp>
    </p:spTree>
    <p:extLst>
      <p:ext uri="{BB962C8B-B14F-4D97-AF65-F5344CB8AC3E}">
        <p14:creationId xmlns:p14="http://schemas.microsoft.com/office/powerpoint/2010/main" val="1412977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Over 150M users love </a:t>
            </a:r>
            <a:r>
              <a:rPr lang="en-US" sz="1200" b="0" i="0" kern="1200" dirty="0" err="1" smtClean="0">
                <a:solidFill>
                  <a:schemeClr val="tx1"/>
                </a:solidFill>
                <a:effectLst/>
                <a:latin typeface="+mn-lt"/>
                <a:ea typeface="+mn-ea"/>
                <a:cs typeface="+mn-cs"/>
              </a:rPr>
              <a:t>ASKfm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ASKfm</a:t>
            </a:r>
            <a:r>
              <a:rPr lang="en-US" sz="1200" b="0" i="0" kern="1200" dirty="0" smtClean="0">
                <a:solidFill>
                  <a:schemeClr val="tx1"/>
                </a:solidFill>
                <a:effectLst/>
                <a:latin typeface="+mn-lt"/>
                <a:ea typeface="+mn-ea"/>
                <a:cs typeface="+mn-cs"/>
              </a:rPr>
              <a:t> is the #1 Q&amp;A app where you find out more about your friends by seeing their answers to questions you send their way. Ask anonymously or not. It’s entertaining, easy to use, and you'll be surprised how much you learn about other people and even yourself. </a:t>
            </a:r>
            <a:r>
              <a:rPr lang="en-US" dirty="0" smtClean="0"/>
              <a:t/>
            </a:r>
            <a:br>
              <a:rPr lang="en-US" dirty="0" smtClean="0"/>
            </a:br>
            <a:r>
              <a:rPr lang="en-US" sz="1200" b="0" i="0" kern="1200" dirty="0" smtClean="0">
                <a:solidFill>
                  <a:schemeClr val="tx1"/>
                </a:solidFill>
                <a:effectLst/>
                <a:latin typeface="+mn-lt"/>
                <a:ea typeface="+mn-ea"/>
                <a:cs typeface="+mn-cs"/>
              </a:rPr>
              <a:t>Every day around the world, </a:t>
            </a:r>
            <a:r>
              <a:rPr lang="en-US" sz="1200" b="0" i="0" kern="1200" dirty="0" err="1" smtClean="0">
                <a:solidFill>
                  <a:schemeClr val="tx1"/>
                </a:solidFill>
                <a:effectLst/>
                <a:latin typeface="+mn-lt"/>
                <a:ea typeface="+mn-ea"/>
                <a:cs typeface="+mn-cs"/>
              </a:rPr>
              <a:t>ASKfm</a:t>
            </a:r>
            <a:r>
              <a:rPr lang="en-US" sz="1200" b="0" i="0" kern="1200" dirty="0" smtClean="0">
                <a:solidFill>
                  <a:schemeClr val="tx1"/>
                </a:solidFill>
                <a:effectLst/>
                <a:latin typeface="+mn-lt"/>
                <a:ea typeface="+mn-ea"/>
                <a:cs typeface="+mn-cs"/>
              </a:rPr>
              <a:t> users are asking and answering over millions of questions in over 40 languages. Once you open the app you can see all the questions your friends have answered and have fun answering questions others have sent to you. Here’s everything the </a:t>
            </a:r>
            <a:r>
              <a:rPr lang="en-US" sz="1200" b="0" i="0" kern="1200" dirty="0" err="1" smtClean="0">
                <a:solidFill>
                  <a:schemeClr val="tx1"/>
                </a:solidFill>
                <a:effectLst/>
                <a:latin typeface="+mn-lt"/>
                <a:ea typeface="+mn-ea"/>
                <a:cs typeface="+mn-cs"/>
              </a:rPr>
              <a:t>ASKfm</a:t>
            </a:r>
            <a:r>
              <a:rPr lang="en-US" sz="1200" b="0" i="0" kern="1200" dirty="0" smtClean="0">
                <a:solidFill>
                  <a:schemeClr val="tx1"/>
                </a:solidFill>
                <a:effectLst/>
                <a:latin typeface="+mn-lt"/>
                <a:ea typeface="+mn-ea"/>
                <a:cs typeface="+mn-cs"/>
              </a:rPr>
              <a:t> app has to offer:</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 Ask questions to any friend - anonymously or not.</a:t>
            </a:r>
            <a:r>
              <a:rPr lang="en-US" dirty="0" smtClean="0"/>
              <a:t/>
            </a:r>
            <a:br>
              <a:rPr lang="en-US" dirty="0" smtClean="0"/>
            </a:br>
            <a:r>
              <a:rPr lang="en-US" sz="1200" b="0" i="0" kern="1200" dirty="0" smtClean="0">
                <a:solidFill>
                  <a:schemeClr val="tx1"/>
                </a:solidFill>
                <a:effectLst/>
                <a:latin typeface="+mn-lt"/>
                <a:ea typeface="+mn-ea"/>
                <a:cs typeface="+mn-cs"/>
              </a:rPr>
              <a:t>• Follow friends to see all the questions they've answered. </a:t>
            </a:r>
            <a:r>
              <a:rPr lang="en-US" dirty="0" smtClean="0"/>
              <a:t/>
            </a:r>
            <a:br>
              <a:rPr lang="en-US" dirty="0" smtClean="0"/>
            </a:br>
            <a:r>
              <a:rPr lang="en-US" sz="1200" b="0" i="0" kern="1200" dirty="0" smtClean="0">
                <a:solidFill>
                  <a:schemeClr val="tx1"/>
                </a:solidFill>
                <a:effectLst/>
                <a:latin typeface="+mn-lt"/>
                <a:ea typeface="+mn-ea"/>
                <a:cs typeface="+mn-cs"/>
              </a:rPr>
              <a:t>• Instantly add photos, animated GIFs, or videos to any answer.</a:t>
            </a:r>
            <a:r>
              <a:rPr lang="en-US" dirty="0" smtClean="0"/>
              <a:t/>
            </a:r>
            <a:br>
              <a:rPr lang="en-US" dirty="0" smtClean="0"/>
            </a:br>
            <a:r>
              <a:rPr lang="en-US" sz="1200" b="0" i="0" kern="1200" dirty="0" smtClean="0">
                <a:solidFill>
                  <a:schemeClr val="tx1"/>
                </a:solidFill>
                <a:effectLst/>
                <a:latin typeface="+mn-lt"/>
                <a:ea typeface="+mn-ea"/>
                <a:cs typeface="+mn-cs"/>
              </a:rPr>
              <a:t>• View everyone that has liked your answers to questions.</a:t>
            </a:r>
            <a:r>
              <a:rPr lang="en-US" dirty="0" smtClean="0"/>
              <a:t/>
            </a:r>
            <a:br>
              <a:rPr lang="en-US" dirty="0" smtClean="0"/>
            </a:br>
            <a:r>
              <a:rPr lang="en-US" sz="1200" b="0" i="0" kern="1200" dirty="0" smtClean="0">
                <a:solidFill>
                  <a:schemeClr val="tx1"/>
                </a:solidFill>
                <a:effectLst/>
                <a:latin typeface="+mn-lt"/>
                <a:ea typeface="+mn-ea"/>
                <a:cs typeface="+mn-cs"/>
              </a:rPr>
              <a:t>• A safe environment where you can express yourself freely. </a:t>
            </a:r>
            <a:r>
              <a:rPr lang="en-US" dirty="0" smtClean="0"/>
              <a:t/>
            </a:r>
            <a:br>
              <a:rPr lang="en-US" dirty="0" smtClean="0"/>
            </a:br>
            <a:r>
              <a:rPr lang="en-US" sz="1200" b="0" i="0" kern="1200" dirty="0" smtClean="0">
                <a:solidFill>
                  <a:schemeClr val="tx1"/>
                </a:solidFill>
                <a:effectLst/>
                <a:latin typeface="+mn-lt"/>
                <a:ea typeface="+mn-ea"/>
                <a:cs typeface="+mn-cs"/>
              </a:rPr>
              <a:t>• Toggle off anonymous questions for anyone that annoys you.</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It is a website and app. </a:t>
            </a:r>
            <a:endParaRPr lang="en-US" dirty="0"/>
          </a:p>
        </p:txBody>
      </p:sp>
      <p:sp>
        <p:nvSpPr>
          <p:cNvPr id="4" name="Slide Number Placeholder 3"/>
          <p:cNvSpPr>
            <a:spLocks noGrp="1"/>
          </p:cNvSpPr>
          <p:nvPr>
            <p:ph type="sldNum" sz="quarter" idx="10"/>
          </p:nvPr>
        </p:nvSpPr>
        <p:spPr/>
        <p:txBody>
          <a:bodyPr/>
          <a:lstStyle/>
          <a:p>
            <a:fld id="{F5704700-B8F9-400C-AC15-E2105EC37556}" type="slidenum">
              <a:rPr lang="en-US" smtClean="0"/>
              <a:t>17</a:t>
            </a:fld>
            <a:endParaRPr lang="en-US"/>
          </a:p>
        </p:txBody>
      </p:sp>
    </p:spTree>
    <p:extLst>
      <p:ext uri="{BB962C8B-B14F-4D97-AF65-F5344CB8AC3E}">
        <p14:creationId xmlns:p14="http://schemas.microsoft.com/office/powerpoint/2010/main" val="2295866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WhatsApp Messenger is a cross-platform mobile messaging app which allows you to exchange messages without having to pay for SMS. WhatsApp Messenger is available for iPhone, BlackBerry, Android, Windows Phone and Nokia and yes, those phones can all message each other! Because WhatsApp Messenger uses the same internet data plan that you use for email and web browsing, there is no cost to message and stay in touch with your friends.</a:t>
            </a:r>
          </a:p>
          <a:p>
            <a:r>
              <a:rPr lang="en-US" sz="1200" b="0" i="0" kern="1200" dirty="0" smtClean="0">
                <a:solidFill>
                  <a:schemeClr val="tx1"/>
                </a:solidFill>
                <a:effectLst/>
                <a:latin typeface="+mn-lt"/>
                <a:ea typeface="+mn-ea"/>
                <a:cs typeface="+mn-cs"/>
              </a:rPr>
              <a:t>In addition to basic messaging WhatsApp users can create groups, send each other unlimited images, video and audio media messages.</a:t>
            </a:r>
          </a:p>
          <a:p>
            <a:endParaRPr lang="en-US" dirty="0" smtClean="0"/>
          </a:p>
          <a:p>
            <a:r>
              <a:rPr lang="en-US" dirty="0" smtClean="0"/>
              <a:t>WhatsApp</a:t>
            </a:r>
          </a:p>
          <a:p>
            <a:r>
              <a:rPr lang="en-US" dirty="0" smtClean="0"/>
              <a:t>Private</a:t>
            </a:r>
            <a:r>
              <a:rPr lang="en-US" baseline="0" dirty="0" smtClean="0"/>
              <a:t> messaging app</a:t>
            </a:r>
          </a:p>
          <a:p>
            <a:r>
              <a:rPr lang="en-US" baseline="0" dirty="0" smtClean="0"/>
              <a:t>450 million users</a:t>
            </a:r>
          </a:p>
          <a:p>
            <a:r>
              <a:rPr lang="en-US" baseline="0" dirty="0" smtClean="0"/>
              <a:t>Other Countries</a:t>
            </a:r>
          </a:p>
          <a:p>
            <a:r>
              <a:rPr lang="en-US" baseline="0" dirty="0" smtClean="0"/>
              <a:t>1 million new users</a:t>
            </a:r>
          </a:p>
          <a:p>
            <a:r>
              <a:rPr lang="en-US" baseline="0" dirty="0" smtClean="0"/>
              <a:t>18 billion messages</a:t>
            </a:r>
          </a:p>
          <a:p>
            <a:r>
              <a:rPr lang="en-US" baseline="0" dirty="0" smtClean="0"/>
              <a:t>70% usage</a:t>
            </a:r>
          </a:p>
          <a:p>
            <a:endParaRPr lang="en-US" dirty="0"/>
          </a:p>
        </p:txBody>
      </p:sp>
      <p:sp>
        <p:nvSpPr>
          <p:cNvPr id="4" name="Slide Number Placeholder 3"/>
          <p:cNvSpPr>
            <a:spLocks noGrp="1"/>
          </p:cNvSpPr>
          <p:nvPr>
            <p:ph type="sldNum" sz="quarter" idx="10"/>
          </p:nvPr>
        </p:nvSpPr>
        <p:spPr/>
        <p:txBody>
          <a:bodyPr/>
          <a:lstStyle/>
          <a:p>
            <a:fld id="{F5704700-B8F9-400C-AC15-E2105EC37556}" type="slidenum">
              <a:rPr lang="en-US" smtClean="0"/>
              <a:t>18</a:t>
            </a:fld>
            <a:endParaRPr lang="en-US"/>
          </a:p>
        </p:txBody>
      </p:sp>
    </p:spTree>
    <p:extLst>
      <p:ext uri="{BB962C8B-B14F-4D97-AF65-F5344CB8AC3E}">
        <p14:creationId xmlns:p14="http://schemas.microsoft.com/office/powerpoint/2010/main" val="860615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Vine allows its more than 13 million users to share video clips of up to six seconds. The app, which is now available on iOS and Android devices, is used by news reporters, comedians and Twitter users that have more than just a picture to share</a:t>
            </a:r>
          </a:p>
          <a:p>
            <a:endParaRPr lang="en-US" dirty="0" smtClean="0"/>
          </a:p>
          <a:p>
            <a:endParaRPr lang="en-US" dirty="0" smtClean="0"/>
          </a:p>
          <a:p>
            <a:r>
              <a:rPr lang="en-US" dirty="0" smtClean="0"/>
              <a:t>Vine is owned by twitter</a:t>
            </a:r>
          </a:p>
          <a:p>
            <a:r>
              <a:rPr lang="en-US" dirty="0" smtClean="0"/>
              <a:t>6 second videos</a:t>
            </a:r>
          </a:p>
          <a:p>
            <a:r>
              <a:rPr lang="en-US" dirty="0" smtClean="0"/>
              <a:t>Automatically start</a:t>
            </a:r>
          </a:p>
          <a:p>
            <a:r>
              <a:rPr lang="en-US" dirty="0" smtClean="0"/>
              <a:t>And can be shared</a:t>
            </a:r>
          </a:p>
          <a:p>
            <a:r>
              <a:rPr lang="en-US" dirty="0" smtClean="0"/>
              <a:t>¼ of kids use vines</a:t>
            </a:r>
          </a:p>
          <a:p>
            <a:r>
              <a:rPr lang="en-US" dirty="0" smtClean="0"/>
              <a:t>Collect vines and use hashtags to gain attention</a:t>
            </a:r>
          </a:p>
          <a:p>
            <a:r>
              <a:rPr lang="en-US" dirty="0" smtClean="0"/>
              <a:t>Colleges are looking</a:t>
            </a:r>
          </a:p>
          <a:p>
            <a:r>
              <a:rPr lang="en-US" dirty="0" smtClean="0"/>
              <a:t>These are funny and silly</a:t>
            </a:r>
          </a:p>
          <a:p>
            <a:r>
              <a:rPr lang="en-US" dirty="0" smtClean="0"/>
              <a:t>Can put it on loop</a:t>
            </a:r>
          </a:p>
          <a:p>
            <a:r>
              <a:rPr lang="en-US" dirty="0" smtClean="0"/>
              <a:t>Kids</a:t>
            </a:r>
            <a:r>
              <a:rPr lang="en-US" baseline="0" dirty="0" smtClean="0"/>
              <a:t> can be silly and fun to get more views </a:t>
            </a:r>
          </a:p>
          <a:p>
            <a:r>
              <a:rPr lang="en-US" baseline="0" dirty="0" smtClean="0"/>
              <a:t>Popularity</a:t>
            </a:r>
          </a:p>
          <a:p>
            <a:r>
              <a:rPr lang="en-US" baseline="0" dirty="0" smtClean="0"/>
              <a:t>Follow friends</a:t>
            </a:r>
          </a:p>
          <a:p>
            <a:r>
              <a:rPr lang="en-US" baseline="0" dirty="0" smtClean="0"/>
              <a:t>As young as 8 years old </a:t>
            </a:r>
          </a:p>
          <a:p>
            <a:r>
              <a:rPr lang="en-US" baseline="0" dirty="0" smtClean="0"/>
              <a:t>Have to know username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5704700-B8F9-400C-AC15-E2105EC37556}" type="slidenum">
              <a:rPr lang="en-US" smtClean="0"/>
              <a:t>19</a:t>
            </a:fld>
            <a:endParaRPr lang="en-US"/>
          </a:p>
        </p:txBody>
      </p:sp>
    </p:spTree>
    <p:extLst>
      <p:ext uri="{BB962C8B-B14F-4D97-AF65-F5344CB8AC3E}">
        <p14:creationId xmlns:p14="http://schemas.microsoft.com/office/powerpoint/2010/main" val="1134869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kern="1200" dirty="0" smtClean="0">
                <a:solidFill>
                  <a:schemeClr val="tx1"/>
                </a:solidFill>
                <a:effectLst/>
                <a:latin typeface="+mn-lt"/>
                <a:ea typeface="+mn-ea"/>
                <a:cs typeface="+mn-cs"/>
              </a:rPr>
              <a:t>Keep your pictures &amp; videos safe and private with Vaulty.</a:t>
            </a:r>
          </a:p>
          <a:p>
            <a:pPr rtl="0"/>
            <a:r>
              <a:rPr lang="en-US" sz="1200" b="0" i="0" kern="1200" dirty="0" smtClean="0">
                <a:solidFill>
                  <a:schemeClr val="tx1"/>
                </a:solidFill>
                <a:effectLst/>
                <a:latin typeface="+mn-lt"/>
                <a:ea typeface="+mn-ea"/>
                <a:cs typeface="+mn-cs"/>
              </a:rPr>
              <a:t>Do you have pictures or videos on your phone that you don’t want others to see? Hide pictures &amp; private videos with Vaulty to keep them protected from prying </a:t>
            </a:r>
            <a:r>
              <a:rPr lang="en-US" sz="1200" b="0" i="0" kern="1200" dirty="0" err="1" smtClean="0">
                <a:solidFill>
                  <a:schemeClr val="tx1"/>
                </a:solidFill>
                <a:effectLst/>
                <a:latin typeface="+mn-lt"/>
                <a:ea typeface="+mn-ea"/>
                <a:cs typeface="+mn-cs"/>
              </a:rPr>
              <a:t>eyes.Keeping</a:t>
            </a:r>
            <a:r>
              <a:rPr lang="en-US" sz="1200" b="0" i="0" kern="1200" dirty="0" smtClean="0">
                <a:solidFill>
                  <a:schemeClr val="tx1"/>
                </a:solidFill>
                <a:effectLst/>
                <a:latin typeface="+mn-lt"/>
                <a:ea typeface="+mn-ea"/>
                <a:cs typeface="+mn-cs"/>
              </a:rPr>
              <a:t> pictures &amp; videos safe, secure and hidden has never been easier!</a:t>
            </a:r>
          </a:p>
          <a:p>
            <a:pPr rtl="0"/>
            <a:r>
              <a:rPr lang="en-US" sz="1200" b="0" i="0" kern="1200" dirty="0" smtClean="0">
                <a:solidFill>
                  <a:schemeClr val="tx1"/>
                </a:solidFill>
                <a:effectLst/>
                <a:latin typeface="+mn-lt"/>
                <a:ea typeface="+mn-ea"/>
                <a:cs typeface="+mn-cs"/>
              </a:rPr>
              <a:t>Millions have chosen Vaulty to protect their privacy!</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Get Vaulty and see why millions of people choose us for the ultimate in privacy!</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Hide pictures and videos from your gallery with free, unlimited picture and video concealment!</a:t>
            </a:r>
          </a:p>
          <a:p>
            <a:pPr rtl="0"/>
            <a:r>
              <a:rPr lang="en-US" sz="1200" b="1" i="0" kern="1200" dirty="0" smtClean="0">
                <a:solidFill>
                  <a:schemeClr val="tx1"/>
                </a:solidFill>
                <a:effectLst/>
                <a:latin typeface="+mn-lt"/>
                <a:ea typeface="+mn-ea"/>
                <a:cs typeface="+mn-cs"/>
              </a:rPr>
              <a:t>Top Features</a:t>
            </a:r>
          </a:p>
          <a:p>
            <a:pPr rtl="0"/>
            <a:r>
              <a:rPr lang="en-US" sz="1200" b="1" i="0" kern="1200" dirty="0" smtClean="0">
                <a:solidFill>
                  <a:schemeClr val="tx1"/>
                </a:solidFill>
                <a:effectLst/>
                <a:latin typeface="+mn-lt"/>
                <a:ea typeface="+mn-ea"/>
                <a:cs typeface="+mn-cs"/>
              </a:rPr>
              <a:t>Private Gallery</a:t>
            </a:r>
          </a:p>
          <a:p>
            <a:pPr rtl="0"/>
            <a:r>
              <a:rPr lang="en-US" sz="1200" b="0" i="0" kern="1200" dirty="0" smtClean="0">
                <a:solidFill>
                  <a:schemeClr val="tx1"/>
                </a:solidFill>
                <a:effectLst/>
                <a:latin typeface="+mn-lt"/>
                <a:ea typeface="+mn-ea"/>
                <a:cs typeface="+mn-cs"/>
              </a:rPr>
              <a:t>Easily hide pictures &amp; videos from your main gallery to prevent accidentally showing too much. Relax when you hand your phone to your friend, coworker or relative knowing that your private media is safely hidden.</a:t>
            </a:r>
          </a:p>
          <a:p>
            <a:pPr rtl="0"/>
            <a:r>
              <a:rPr lang="en-US" sz="1200" b="1" i="0" kern="1200" dirty="0" smtClean="0">
                <a:solidFill>
                  <a:schemeClr val="tx1"/>
                </a:solidFill>
                <a:effectLst/>
                <a:latin typeface="+mn-lt"/>
                <a:ea typeface="+mn-ea"/>
                <a:cs typeface="+mn-cs"/>
              </a:rPr>
              <a:t>Password Protection</a:t>
            </a:r>
          </a:p>
          <a:p>
            <a:pPr rtl="0"/>
            <a:r>
              <a:rPr lang="en-US" sz="1200" b="0" i="0" kern="1200" dirty="0" smtClean="0">
                <a:solidFill>
                  <a:schemeClr val="tx1"/>
                </a:solidFill>
                <a:effectLst/>
                <a:latin typeface="+mn-lt"/>
                <a:ea typeface="+mn-ea"/>
                <a:cs typeface="+mn-cs"/>
              </a:rPr>
              <a:t>Lock Vaulty using a pin or text password to guarantee your privacy.</a:t>
            </a:r>
          </a:p>
          <a:p>
            <a:pPr rtl="0"/>
            <a:r>
              <a:rPr lang="en-US" sz="1200" b="1" i="0" kern="1200" dirty="0" smtClean="0">
                <a:solidFill>
                  <a:schemeClr val="tx1"/>
                </a:solidFill>
                <a:effectLst/>
                <a:latin typeface="+mn-lt"/>
                <a:ea typeface="+mn-ea"/>
                <a:cs typeface="+mn-cs"/>
              </a:rPr>
              <a:t>Mugshot</a:t>
            </a:r>
          </a:p>
          <a:p>
            <a:pPr rtl="0"/>
            <a:r>
              <a:rPr lang="en-US" sz="1200" b="0" i="0" kern="1200" dirty="0" smtClean="0">
                <a:solidFill>
                  <a:schemeClr val="tx1"/>
                </a:solidFill>
                <a:effectLst/>
                <a:latin typeface="+mn-lt"/>
                <a:ea typeface="+mn-ea"/>
                <a:cs typeface="+mn-cs"/>
              </a:rPr>
              <a:t>If someone tries to snoop in your vault and enters the wrong password, Vaulty will catch a picture of them for you using your front camera and save it in your vault for the next time you log in.</a:t>
            </a:r>
          </a:p>
          <a:p>
            <a:pPr rtl="0"/>
            <a:r>
              <a:rPr lang="en-US" sz="1200" b="1" i="0" kern="1200" dirty="0" smtClean="0">
                <a:solidFill>
                  <a:schemeClr val="tx1"/>
                </a:solidFill>
                <a:effectLst/>
                <a:latin typeface="+mn-lt"/>
                <a:ea typeface="+mn-ea"/>
                <a:cs typeface="+mn-cs"/>
              </a:rPr>
              <a:t>Secure Automatic Backup</a:t>
            </a:r>
          </a:p>
          <a:p>
            <a:pPr rtl="0"/>
            <a:r>
              <a:rPr lang="en-US" sz="1200" b="0" i="0" kern="1200" dirty="0" smtClean="0">
                <a:solidFill>
                  <a:schemeClr val="tx1"/>
                </a:solidFill>
                <a:effectLst/>
                <a:latin typeface="+mn-lt"/>
                <a:ea typeface="+mn-ea"/>
                <a:cs typeface="+mn-cs"/>
              </a:rPr>
              <a:t>Preserve your precious memories with an automatic online backup of your hidden pictures &amp; videos. If your phone is lost, stolen or broken, Vaulty will restore your vault to your new device.*</a:t>
            </a:r>
          </a:p>
          <a:p>
            <a:pPr rtl="0"/>
            <a:r>
              <a:rPr lang="en-US" sz="1200" b="1" i="0" kern="1200" dirty="0" smtClean="0">
                <a:solidFill>
                  <a:schemeClr val="tx1"/>
                </a:solidFill>
                <a:effectLst/>
                <a:latin typeface="+mn-lt"/>
                <a:ea typeface="+mn-ea"/>
                <a:cs typeface="+mn-cs"/>
              </a:rPr>
              <a:t>Beautiful Viewing Experience</a:t>
            </a:r>
          </a:p>
          <a:p>
            <a:pPr rtl="0"/>
            <a:r>
              <a:rPr lang="en-US" sz="1200" b="0" i="0" kern="1200" dirty="0" smtClean="0">
                <a:solidFill>
                  <a:schemeClr val="tx1"/>
                </a:solidFill>
                <a:effectLst/>
                <a:latin typeface="+mn-lt"/>
                <a:ea typeface="+mn-ea"/>
                <a:cs typeface="+mn-cs"/>
              </a:rPr>
              <a:t>Vaulty is a fast, simple, powerful, private image gallery. With a subtle interface, the focus is on your pictures. Vaulty also has amazing management and organization features such as: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Photo editing</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Private camera</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Slideshow</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Share hidden pictures &amp; videos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Create &amp; organize albums or folders</a:t>
            </a:r>
            <a:br>
              <a:rPr lang="en-US" sz="1200" b="0" i="0" kern="1200" dirty="0" smtClean="0">
                <a:solidFill>
                  <a:schemeClr val="tx1"/>
                </a:solidFill>
                <a:effectLst/>
                <a:latin typeface="+mn-lt"/>
                <a:ea typeface="+mn-ea"/>
                <a:cs typeface="+mn-cs"/>
              </a:rPr>
            </a:br>
            <a:r>
              <a:rPr lang="en-US" sz="1200" b="0" i="0" kern="1200" dirty="0" err="1" smtClean="0">
                <a:solidFill>
                  <a:schemeClr val="tx1"/>
                </a:solidFill>
                <a:effectLst/>
                <a:latin typeface="+mn-lt"/>
                <a:ea typeface="+mn-ea"/>
                <a:cs typeface="+mn-cs"/>
              </a:rPr>
              <a:t>Fullscreen</a:t>
            </a:r>
            <a:r>
              <a:rPr lang="en-US" sz="1200" b="0" i="0" kern="1200" dirty="0" smtClean="0">
                <a:solidFill>
                  <a:schemeClr val="tx1"/>
                </a:solidFill>
                <a:effectLst/>
                <a:latin typeface="+mn-lt"/>
                <a:ea typeface="+mn-ea"/>
                <a:cs typeface="+mn-cs"/>
              </a:rPr>
              <a:t> Zoom</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Select multiple pictures &amp; videos for easy management</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Sort by date, name, size or type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Filter images or videos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Picture &amp; video renaming</a:t>
            </a:r>
          </a:p>
          <a:p>
            <a:endParaRPr lang="en-US" dirty="0"/>
          </a:p>
        </p:txBody>
      </p:sp>
      <p:sp>
        <p:nvSpPr>
          <p:cNvPr id="4" name="Slide Number Placeholder 3"/>
          <p:cNvSpPr>
            <a:spLocks noGrp="1"/>
          </p:cNvSpPr>
          <p:nvPr>
            <p:ph type="sldNum" sz="quarter" idx="10"/>
          </p:nvPr>
        </p:nvSpPr>
        <p:spPr/>
        <p:txBody>
          <a:bodyPr/>
          <a:lstStyle/>
          <a:p>
            <a:fld id="{F5704700-B8F9-400C-AC15-E2105EC37556}" type="slidenum">
              <a:rPr lang="en-US" smtClean="0"/>
              <a:t>20</a:t>
            </a:fld>
            <a:endParaRPr lang="en-US"/>
          </a:p>
        </p:txBody>
      </p:sp>
    </p:spTree>
    <p:extLst>
      <p:ext uri="{BB962C8B-B14F-4D97-AF65-F5344CB8AC3E}">
        <p14:creationId xmlns:p14="http://schemas.microsoft.com/office/powerpoint/2010/main" val="2803611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a:t>
            </a:r>
            <a:r>
              <a:rPr lang="en-US" baseline="0" dirty="0" smtClean="0"/>
              <a:t> are going to shift gears and see what apps your children are probably using and lets see how well you can identify them.</a:t>
            </a:r>
            <a:endParaRPr lang="en-US" dirty="0"/>
          </a:p>
        </p:txBody>
      </p:sp>
      <p:sp>
        <p:nvSpPr>
          <p:cNvPr id="4" name="Slide Number Placeholder 3"/>
          <p:cNvSpPr>
            <a:spLocks noGrp="1"/>
          </p:cNvSpPr>
          <p:nvPr>
            <p:ph type="sldNum" sz="quarter" idx="10"/>
          </p:nvPr>
        </p:nvSpPr>
        <p:spPr/>
        <p:txBody>
          <a:bodyPr/>
          <a:lstStyle/>
          <a:p>
            <a:fld id="{F5704700-B8F9-400C-AC15-E2105EC37556}" type="slidenum">
              <a:rPr lang="en-US" smtClean="0"/>
              <a:t>2</a:t>
            </a:fld>
            <a:endParaRPr lang="en-US"/>
          </a:p>
        </p:txBody>
      </p:sp>
    </p:spTree>
    <p:extLst>
      <p:ext uri="{BB962C8B-B14F-4D97-AF65-F5344CB8AC3E}">
        <p14:creationId xmlns:p14="http://schemas.microsoft.com/office/powerpoint/2010/main" val="1863709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Audio Manager- Hide Pictures, Hide Videos, Hide Applications, Hide Messages, Hide Calls in your phone. COMPLETELY FREE and UNLIMITED version.  Hide sensitive photos &amp; videos from your photo gallery and access them easily using a secret PIN code. Now you can easily share your phone without worrying about privacy. Hide photos &amp; Lock Videos with hide it pro - Photo Vault and Video Locker Safe.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5704700-B8F9-400C-AC15-E2105EC37556}" type="slidenum">
              <a:rPr lang="en-US" smtClean="0"/>
              <a:t>21</a:t>
            </a:fld>
            <a:endParaRPr lang="en-US"/>
          </a:p>
        </p:txBody>
      </p:sp>
    </p:spTree>
    <p:extLst>
      <p:ext uri="{BB962C8B-B14F-4D97-AF65-F5344CB8AC3E}">
        <p14:creationId xmlns:p14="http://schemas.microsoft.com/office/powerpoint/2010/main" val="2730122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HiCalculator can hide your photos and videos behind a calculator.</a:t>
            </a:r>
          </a:p>
          <a:p>
            <a:r>
              <a:rPr lang="en-US" sz="1200" b="0" i="0" kern="1200" dirty="0" smtClean="0">
                <a:solidFill>
                  <a:schemeClr val="tx1"/>
                </a:solidFill>
                <a:effectLst/>
                <a:latin typeface="+mn-lt"/>
                <a:ea typeface="+mn-ea"/>
                <a:cs typeface="+mn-cs"/>
              </a:rPr>
              <a:t>What everyone can see is just an ordinary calculator.</a:t>
            </a:r>
          </a:p>
          <a:p>
            <a:r>
              <a:rPr lang="en-US" sz="1200" b="0" i="0" kern="1200" dirty="0" smtClean="0">
                <a:solidFill>
                  <a:schemeClr val="tx1"/>
                </a:solidFill>
                <a:effectLst/>
                <a:latin typeface="+mn-lt"/>
                <a:ea typeface="+mn-ea"/>
                <a:cs typeface="+mn-cs"/>
              </a:rPr>
              <a:t>Until you type in your secret passcode it became a private storage app in which you can hide your most secret photos, videos, and more.</a:t>
            </a:r>
          </a:p>
          <a:p>
            <a:r>
              <a:rPr lang="en-US" sz="1200" b="0" i="0" kern="1200" dirty="0" smtClean="0">
                <a:solidFill>
                  <a:schemeClr val="tx1"/>
                </a:solidFill>
                <a:effectLst/>
                <a:latin typeface="+mn-lt"/>
                <a:ea typeface="+mn-ea"/>
                <a:cs typeface="+mn-cs"/>
              </a:rPr>
              <a:t>Some of the features:</a:t>
            </a:r>
          </a:p>
          <a:p>
            <a:r>
              <a:rPr lang="en-US" sz="1200" b="0" i="0" kern="1200" dirty="0" smtClean="0">
                <a:solidFill>
                  <a:schemeClr val="tx1"/>
                </a:solidFill>
                <a:effectLst/>
                <a:latin typeface="+mn-lt"/>
                <a:ea typeface="+mn-ea"/>
                <a:cs typeface="+mn-cs"/>
              </a:rPr>
              <a:t>1) Convenience:</a:t>
            </a:r>
          </a:p>
          <a:p>
            <a:r>
              <a:rPr lang="en-US" sz="1200" b="0" i="0" kern="1200" dirty="0" smtClean="0">
                <a:solidFill>
                  <a:schemeClr val="tx1"/>
                </a:solidFill>
                <a:effectLst/>
                <a:latin typeface="+mn-lt"/>
                <a:ea typeface="+mn-ea"/>
                <a:cs typeface="+mn-cs"/>
              </a:rPr>
              <a:t>You can add your ‘SPECIAL’ photos &amp; videos into HiCalculator</a:t>
            </a:r>
          </a:p>
          <a:p>
            <a:r>
              <a:rPr lang="en-US" sz="1200" b="0" i="0" kern="1200" dirty="0" smtClean="0">
                <a:solidFill>
                  <a:schemeClr val="tx1"/>
                </a:solidFill>
                <a:effectLst/>
                <a:latin typeface="+mn-lt"/>
                <a:ea typeface="+mn-ea"/>
                <a:cs typeface="+mn-cs"/>
              </a:rPr>
              <a:t>, we provides many convenient ways:</a:t>
            </a:r>
          </a:p>
          <a:p>
            <a:r>
              <a:rPr lang="en-US" sz="1200" b="0" i="0" kern="1200" dirty="0" smtClean="0">
                <a:solidFill>
                  <a:schemeClr val="tx1"/>
                </a:solidFill>
                <a:effectLst/>
                <a:latin typeface="+mn-lt"/>
                <a:ea typeface="+mn-ea"/>
                <a:cs typeface="+mn-cs"/>
              </a:rPr>
              <a:t>1. From Photo App(Camera Roll) ;</a:t>
            </a:r>
          </a:p>
          <a:p>
            <a:r>
              <a:rPr lang="en-US" sz="1200" b="0" i="0" kern="1200" dirty="0" smtClean="0">
                <a:solidFill>
                  <a:schemeClr val="tx1"/>
                </a:solidFill>
                <a:effectLst/>
                <a:latin typeface="+mn-lt"/>
                <a:ea typeface="+mn-ea"/>
                <a:cs typeface="+mn-cs"/>
              </a:rPr>
              <a:t>2. From iTunes File Sharing Sync;</a:t>
            </a:r>
          </a:p>
          <a:p>
            <a:r>
              <a:rPr lang="en-US" sz="1200" b="0" i="0" kern="1200" dirty="0" smtClean="0">
                <a:solidFill>
                  <a:schemeClr val="tx1"/>
                </a:solidFill>
                <a:effectLst/>
                <a:latin typeface="+mn-lt"/>
                <a:ea typeface="+mn-ea"/>
                <a:cs typeface="+mn-cs"/>
              </a:rPr>
              <a:t>3. From Wi-Fi Transfer;</a:t>
            </a:r>
          </a:p>
          <a:p>
            <a:r>
              <a:rPr lang="en-US" sz="1200" b="0" i="0" kern="1200" dirty="0" smtClean="0">
                <a:solidFill>
                  <a:schemeClr val="tx1"/>
                </a:solidFill>
                <a:effectLst/>
                <a:latin typeface="+mn-lt"/>
                <a:ea typeface="+mn-ea"/>
                <a:cs typeface="+mn-cs"/>
              </a:rPr>
              <a:t>4. From in App Camera;</a:t>
            </a:r>
          </a:p>
          <a:p>
            <a:r>
              <a:rPr lang="en-US" sz="1200" b="0" i="0" kern="1200" dirty="0" smtClean="0">
                <a:solidFill>
                  <a:schemeClr val="tx1"/>
                </a:solidFill>
                <a:effectLst/>
                <a:latin typeface="+mn-lt"/>
                <a:ea typeface="+mn-ea"/>
                <a:cs typeface="+mn-cs"/>
              </a:rPr>
              <a:t>2) Security:</a:t>
            </a:r>
          </a:p>
          <a:p>
            <a:r>
              <a:rPr lang="en-US" sz="1200" b="0" i="0" kern="1200" dirty="0" smtClean="0">
                <a:solidFill>
                  <a:schemeClr val="tx1"/>
                </a:solidFill>
                <a:effectLst/>
                <a:latin typeface="+mn-lt"/>
                <a:ea typeface="+mn-ea"/>
                <a:cs typeface="+mn-cs"/>
              </a:rPr>
              <a:t>1. secret passcode is needed when access photo &amp; video privacy;</a:t>
            </a:r>
          </a:p>
          <a:p>
            <a:r>
              <a:rPr lang="en-US" sz="1200" b="0" i="0" kern="1200" dirty="0" smtClean="0">
                <a:solidFill>
                  <a:schemeClr val="tx1"/>
                </a:solidFill>
                <a:effectLst/>
                <a:latin typeface="+mn-lt"/>
                <a:ea typeface="+mn-ea"/>
                <a:cs typeface="+mn-cs"/>
              </a:rPr>
              <a:t>2. Decoy passcode to cover your real privacy;</a:t>
            </a:r>
          </a:p>
          <a:p>
            <a:r>
              <a:rPr lang="en-US" sz="1200" b="0" i="0" kern="1200" dirty="0" smtClean="0">
                <a:solidFill>
                  <a:schemeClr val="tx1"/>
                </a:solidFill>
                <a:effectLst/>
                <a:latin typeface="+mn-lt"/>
                <a:ea typeface="+mn-ea"/>
                <a:cs typeface="+mn-cs"/>
              </a:rPr>
              <a:t>3. Folder passcode - Further protection to keep people out of your private folders;</a:t>
            </a:r>
          </a:p>
          <a:p>
            <a:r>
              <a:rPr lang="en-US" sz="1200" b="0" i="0" kern="1200" dirty="0" smtClean="0">
                <a:solidFill>
                  <a:schemeClr val="tx1"/>
                </a:solidFill>
                <a:effectLst/>
                <a:latin typeface="+mn-lt"/>
                <a:ea typeface="+mn-ea"/>
                <a:cs typeface="+mn-cs"/>
              </a:rPr>
              <a:t>4. Hidden Folder - Special way to make files &amp; folders invisible;</a:t>
            </a:r>
          </a:p>
          <a:p>
            <a:r>
              <a:rPr lang="en-US" sz="1200" b="0" i="0" kern="1200" dirty="0" smtClean="0">
                <a:solidFill>
                  <a:schemeClr val="tx1"/>
                </a:solidFill>
                <a:effectLst/>
                <a:latin typeface="+mn-lt"/>
                <a:ea typeface="+mn-ea"/>
                <a:cs typeface="+mn-cs"/>
              </a:rPr>
              <a:t>3) More than you can imagine:</a:t>
            </a:r>
          </a:p>
          <a:p>
            <a:r>
              <a:rPr lang="en-US" sz="1200" b="0" i="0" kern="1200" dirty="0" smtClean="0">
                <a:solidFill>
                  <a:schemeClr val="tx1"/>
                </a:solidFill>
                <a:effectLst/>
                <a:latin typeface="+mn-lt"/>
                <a:ea typeface="+mn-ea"/>
                <a:cs typeface="+mn-cs"/>
              </a:rPr>
              <a:t>1. Use as a normal calculator app;</a:t>
            </a:r>
          </a:p>
          <a:p>
            <a:r>
              <a:rPr lang="en-US" sz="1200" b="0" i="0" kern="1200" dirty="0" smtClean="0">
                <a:solidFill>
                  <a:schemeClr val="tx1"/>
                </a:solidFill>
                <a:effectLst/>
                <a:latin typeface="+mn-lt"/>
                <a:ea typeface="+mn-ea"/>
                <a:cs typeface="+mn-cs"/>
              </a:rPr>
              <a:t>2. Send files via email;</a:t>
            </a:r>
          </a:p>
          <a:p>
            <a:r>
              <a:rPr lang="en-US" sz="1200" b="0" i="0" kern="1200" dirty="0" smtClean="0">
                <a:solidFill>
                  <a:schemeClr val="tx1"/>
                </a:solidFill>
                <a:effectLst/>
                <a:latin typeface="+mn-lt"/>
                <a:ea typeface="+mn-ea"/>
                <a:cs typeface="+mn-cs"/>
              </a:rPr>
              <a:t>3. Export files to Camera Roll &amp; Computer;</a:t>
            </a:r>
          </a:p>
          <a:p>
            <a:r>
              <a:rPr lang="en-US" sz="1200" b="0" i="0" kern="1200" dirty="0" smtClean="0">
                <a:solidFill>
                  <a:schemeClr val="tx1"/>
                </a:solidFill>
                <a:effectLst/>
                <a:latin typeface="+mn-lt"/>
                <a:ea typeface="+mn-ea"/>
                <a:cs typeface="+mn-cs"/>
              </a:rPr>
              <a:t>4. Sort flies by date/type/size/name (↑↓) ;</a:t>
            </a:r>
          </a:p>
          <a:p>
            <a:r>
              <a:rPr lang="en-US" sz="1200" b="0" i="0" kern="1200" dirty="0" smtClean="0">
                <a:solidFill>
                  <a:schemeClr val="tx1"/>
                </a:solidFill>
                <a:effectLst/>
                <a:latin typeface="+mn-lt"/>
                <a:ea typeface="+mn-ea"/>
                <a:cs typeface="+mn-cs"/>
              </a:rPr>
              <a:t>5. Multiple formats Support:</a:t>
            </a:r>
          </a:p>
          <a:p>
            <a:r>
              <a:rPr lang="en-US" sz="1200" b="0" i="0" kern="1200" dirty="0" smtClean="0">
                <a:solidFill>
                  <a:schemeClr val="tx1"/>
                </a:solidFill>
                <a:effectLst/>
                <a:latin typeface="+mn-lt"/>
                <a:ea typeface="+mn-ea"/>
                <a:cs typeface="+mn-cs"/>
              </a:rPr>
              <a:t>6. Image: png, jpg, jpeg, bmp, tiff, </a:t>
            </a:r>
            <a:r>
              <a:rPr lang="en-US" sz="1200" b="0" i="0" kern="1200" dirty="0" err="1" smtClean="0">
                <a:solidFill>
                  <a:schemeClr val="tx1"/>
                </a:solidFill>
                <a:effectLst/>
                <a:latin typeface="+mn-lt"/>
                <a:ea typeface="+mn-ea"/>
                <a:cs typeface="+mn-cs"/>
              </a:rPr>
              <a:t>tif</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BMPf</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ico</a:t>
            </a:r>
            <a:r>
              <a:rPr lang="en-US" sz="1200" b="0" i="0" kern="1200" dirty="0" smtClean="0">
                <a:solidFill>
                  <a:schemeClr val="tx1"/>
                </a:solidFill>
                <a:effectLst/>
                <a:latin typeface="+mn-lt"/>
                <a:ea typeface="+mn-ea"/>
                <a:cs typeface="+mn-cs"/>
              </a:rPr>
              <a:t>, cur, </a:t>
            </a:r>
            <a:r>
              <a:rPr lang="en-US" sz="1200" b="0" i="0" kern="1200" dirty="0" err="1" smtClean="0">
                <a:solidFill>
                  <a:schemeClr val="tx1"/>
                </a:solidFill>
                <a:effectLst/>
                <a:latin typeface="+mn-lt"/>
                <a:ea typeface="+mn-ea"/>
                <a:cs typeface="+mn-cs"/>
              </a:rPr>
              <a:t>xbm</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7. Video: mov,mp4,mpv,3gp;</a:t>
            </a:r>
            <a:endParaRPr lang="en-US" dirty="0"/>
          </a:p>
        </p:txBody>
      </p:sp>
      <p:sp>
        <p:nvSpPr>
          <p:cNvPr id="4" name="Slide Number Placeholder 3"/>
          <p:cNvSpPr>
            <a:spLocks noGrp="1"/>
          </p:cNvSpPr>
          <p:nvPr>
            <p:ph type="sldNum" sz="quarter" idx="10"/>
          </p:nvPr>
        </p:nvSpPr>
        <p:spPr/>
        <p:txBody>
          <a:bodyPr/>
          <a:lstStyle/>
          <a:p>
            <a:fld id="{F5704700-B8F9-400C-AC15-E2105EC37556}" type="slidenum">
              <a:rPr lang="en-US" smtClean="0"/>
              <a:t>22</a:t>
            </a:fld>
            <a:endParaRPr lang="en-US"/>
          </a:p>
        </p:txBody>
      </p:sp>
    </p:spTree>
    <p:extLst>
      <p:ext uri="{BB962C8B-B14F-4D97-AF65-F5344CB8AC3E}">
        <p14:creationId xmlns:p14="http://schemas.microsoft.com/office/powerpoint/2010/main" val="3565701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http://www.screenretriever.com/Popular-Moble-Apps-for-Teens</a:t>
            </a:r>
          </a:p>
          <a:p>
            <a:endParaRPr lang="en-US" dirty="0" smtClean="0"/>
          </a:p>
          <a:p>
            <a:r>
              <a:rPr lang="en-US" dirty="0" smtClean="0"/>
              <a:t>http://www.businessinsider.com/teens-favorite-apps-in-2016-2016-1</a:t>
            </a:r>
          </a:p>
          <a:p>
            <a:endParaRPr lang="en-US" dirty="0"/>
          </a:p>
        </p:txBody>
      </p:sp>
      <p:sp>
        <p:nvSpPr>
          <p:cNvPr id="4" name="Slide Number Placeholder 3"/>
          <p:cNvSpPr>
            <a:spLocks noGrp="1"/>
          </p:cNvSpPr>
          <p:nvPr>
            <p:ph type="sldNum" sz="quarter" idx="10"/>
          </p:nvPr>
        </p:nvSpPr>
        <p:spPr/>
        <p:txBody>
          <a:bodyPr/>
          <a:lstStyle/>
          <a:p>
            <a:fld id="{F5704700-B8F9-400C-AC15-E2105EC37556}" type="slidenum">
              <a:rPr lang="en-US" smtClean="0"/>
              <a:t>23</a:t>
            </a:fld>
            <a:endParaRPr lang="en-US"/>
          </a:p>
        </p:txBody>
      </p:sp>
    </p:spTree>
    <p:extLst>
      <p:ext uri="{BB962C8B-B14F-4D97-AF65-F5344CB8AC3E}">
        <p14:creationId xmlns:p14="http://schemas.microsoft.com/office/powerpoint/2010/main" val="3338007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Sexting - sending sexually explicit text or photographs from mobile devices. </a:t>
            </a:r>
          </a:p>
          <a:p>
            <a:r>
              <a:rPr lang="en-US" dirty="0" smtClean="0"/>
              <a:t>The photographs are often shared voluntarily, but sometimes a young person may be coerced into taking or sending these photographs.</a:t>
            </a:r>
          </a:p>
          <a:p>
            <a:endParaRPr lang="en-US" dirty="0" smtClean="0"/>
          </a:p>
          <a:p>
            <a:r>
              <a:rPr lang="en-US" dirty="0" smtClean="0"/>
              <a:t>Once the photos are sent, they can be used to bully, harass, intimidate, or embarrass victims online or via mobile devices.</a:t>
            </a:r>
          </a:p>
          <a:p>
            <a:endParaRPr lang="en-US" dirty="0" smtClean="0"/>
          </a:p>
          <a:p>
            <a:r>
              <a:rPr lang="en-US" dirty="0" smtClean="0"/>
              <a:t>They could even land your</a:t>
            </a:r>
            <a:r>
              <a:rPr lang="en-US" baseline="0" dirty="0" smtClean="0"/>
              <a:t> young person in trouble with the law.  Distribution of nude photos of underage individuals could be viewed as distribution of child pornography.</a:t>
            </a:r>
          </a:p>
          <a:p>
            <a:endParaRPr lang="en-US" baseline="0" dirty="0" smtClean="0"/>
          </a:p>
          <a:p>
            <a:r>
              <a:rPr lang="en-US" baseline="0" dirty="0" smtClean="0"/>
              <a:t>I usually do a quick role play with the audience:  </a:t>
            </a:r>
            <a:endParaRPr lang="en-US" dirty="0"/>
          </a:p>
        </p:txBody>
      </p:sp>
      <p:sp>
        <p:nvSpPr>
          <p:cNvPr id="4" name="Slide Number Placeholder 3"/>
          <p:cNvSpPr>
            <a:spLocks noGrp="1"/>
          </p:cNvSpPr>
          <p:nvPr>
            <p:ph type="sldNum" sz="quarter" idx="10"/>
          </p:nvPr>
        </p:nvSpPr>
        <p:spPr/>
        <p:txBody>
          <a:bodyPr/>
          <a:lstStyle/>
          <a:p>
            <a:fld id="{E790FCBC-5C45-4D86-A278-5082ACC81E9F}"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804873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one ever knows:</a:t>
            </a:r>
          </a:p>
          <a:p>
            <a:endParaRPr lang="en-US" dirty="0" smtClean="0"/>
          </a:p>
          <a:p>
            <a:r>
              <a:rPr lang="en-US" dirty="0" smtClean="0"/>
              <a:t>Bob:</a:t>
            </a:r>
            <a:r>
              <a:rPr lang="en-US" baseline="0" dirty="0" smtClean="0"/>
              <a:t> Age/Sex/Location</a:t>
            </a:r>
          </a:p>
          <a:p>
            <a:r>
              <a:rPr lang="en-US" baseline="0" dirty="0" smtClean="0"/>
              <a:t>Leah: 15/female/from Raleigh</a:t>
            </a:r>
          </a:p>
          <a:p>
            <a:r>
              <a:rPr lang="en-US" baseline="0" dirty="0" smtClean="0"/>
              <a:t>Leah: You?</a:t>
            </a:r>
          </a:p>
          <a:p>
            <a:r>
              <a:rPr lang="en-US" baseline="0" dirty="0" smtClean="0"/>
              <a:t>Bob: 45 year old male from Raleigh</a:t>
            </a:r>
          </a:p>
          <a:p>
            <a:r>
              <a:rPr lang="en-US" baseline="0" dirty="0" smtClean="0"/>
              <a:t>Bob: Let’s Meet in Real Life</a:t>
            </a:r>
          </a:p>
          <a:p>
            <a:r>
              <a:rPr lang="en-US" baseline="0" dirty="0" smtClean="0"/>
              <a:t>Leah: Where?</a:t>
            </a:r>
          </a:p>
          <a:p>
            <a:r>
              <a:rPr lang="en-US" baseline="0" dirty="0" smtClean="0"/>
              <a:t>Bob: Starbucks at 4 </a:t>
            </a:r>
            <a:r>
              <a:rPr lang="en-US" baseline="0" dirty="0" err="1" smtClean="0"/>
              <a:t>oclock</a:t>
            </a:r>
            <a:endParaRPr lang="en-US" baseline="0" dirty="0" smtClean="0"/>
          </a:p>
          <a:p>
            <a:r>
              <a:rPr lang="en-US" baseline="0" dirty="0" smtClean="0"/>
              <a:t>Leah: Got to Go, Parents over shoulders or (if in school) Teachers are watching.</a:t>
            </a:r>
          </a:p>
          <a:p>
            <a:endParaRPr lang="en-US" baseline="0" dirty="0" smtClean="0"/>
          </a:p>
          <a:p>
            <a:r>
              <a:rPr lang="en-US" baseline="0" dirty="0" smtClean="0"/>
              <a:t>This is where I point out that </a:t>
            </a:r>
          </a:p>
        </p:txBody>
      </p:sp>
      <p:sp>
        <p:nvSpPr>
          <p:cNvPr id="4" name="Slide Number Placeholder 3"/>
          <p:cNvSpPr>
            <a:spLocks noGrp="1"/>
          </p:cNvSpPr>
          <p:nvPr>
            <p:ph type="sldNum" sz="quarter" idx="10"/>
          </p:nvPr>
        </p:nvSpPr>
        <p:spPr/>
        <p:txBody>
          <a:bodyPr/>
          <a:lstStyle/>
          <a:p>
            <a:fld id="{F5704700-B8F9-400C-AC15-E2105EC37556}" type="slidenum">
              <a:rPr lang="en-US" smtClean="0"/>
              <a:t>25</a:t>
            </a:fld>
            <a:endParaRPr lang="en-US"/>
          </a:p>
        </p:txBody>
      </p:sp>
    </p:spTree>
    <p:extLst>
      <p:ext uri="{BB962C8B-B14F-4D97-AF65-F5344CB8AC3E}">
        <p14:creationId xmlns:p14="http://schemas.microsoft.com/office/powerpoint/2010/main" val="1727569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today’s world children have access to endless amounts of information through technology.  I want to share with you tips on keeping children safe using the acronym  “SMART.”   These 5 keys are a great tool to help ensure children are as safe as possible while using the internet! </a:t>
            </a:r>
            <a:endParaRPr lang="en-US" dirty="0"/>
          </a:p>
        </p:txBody>
      </p:sp>
      <p:sp>
        <p:nvSpPr>
          <p:cNvPr id="4" name="Slide Number Placeholder 3"/>
          <p:cNvSpPr>
            <a:spLocks noGrp="1"/>
          </p:cNvSpPr>
          <p:nvPr>
            <p:ph type="sldNum" sz="quarter" idx="10"/>
          </p:nvPr>
        </p:nvSpPr>
        <p:spPr/>
        <p:txBody>
          <a:bodyPr/>
          <a:lstStyle/>
          <a:p>
            <a:fld id="{F5704700-B8F9-400C-AC15-E2105EC37556}" type="slidenum">
              <a:rPr lang="en-US" smtClean="0"/>
              <a:t>26</a:t>
            </a:fld>
            <a:endParaRPr lang="en-US"/>
          </a:p>
        </p:txBody>
      </p:sp>
    </p:spTree>
    <p:extLst>
      <p:ext uri="{BB962C8B-B14F-4D97-AF65-F5344CB8AC3E}">
        <p14:creationId xmlns:p14="http://schemas.microsoft.com/office/powerpoint/2010/main" val="1393824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SMART</a:t>
            </a:r>
            <a:r>
              <a:rPr lang="en-US" baseline="0" dirty="0" smtClean="0"/>
              <a:t> approach consists of Safeguarding, Monitoring, Being Accountable, Regulating, and Talking to youth about the risks and benefits of using the internet.  Name as many devices as you can that have internet access.  (Allow group to respond)</a:t>
            </a:r>
            <a:endParaRPr lang="en-US" dirty="0"/>
          </a:p>
        </p:txBody>
      </p:sp>
      <p:sp>
        <p:nvSpPr>
          <p:cNvPr id="4" name="Slide Number Placeholder 3"/>
          <p:cNvSpPr>
            <a:spLocks noGrp="1"/>
          </p:cNvSpPr>
          <p:nvPr>
            <p:ph type="sldNum" sz="quarter" idx="10"/>
          </p:nvPr>
        </p:nvSpPr>
        <p:spPr/>
        <p:txBody>
          <a:bodyPr/>
          <a:lstStyle/>
          <a:p>
            <a:fld id="{F5704700-B8F9-400C-AC15-E2105EC37556}" type="slidenum">
              <a:rPr lang="en-US" smtClean="0"/>
              <a:t>27</a:t>
            </a:fld>
            <a:endParaRPr lang="en-US"/>
          </a:p>
        </p:txBody>
      </p:sp>
    </p:spTree>
    <p:extLst>
      <p:ext uri="{BB962C8B-B14F-4D97-AF65-F5344CB8AC3E}">
        <p14:creationId xmlns:p14="http://schemas.microsoft.com/office/powerpoint/2010/main" val="4232142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 do we safeguard inappropriate content?  By changing the settings on your devices.  They are usually labeled parental controls.  In addition, using child-friendly search engines, browsers, and filter’s can keep them safe.  For example, </a:t>
            </a:r>
            <a:r>
              <a:rPr lang="en-US" sz="1200" b="0" i="0" kern="1200" dirty="0" smtClean="0">
                <a:solidFill>
                  <a:schemeClr val="tx1"/>
                </a:solidFill>
                <a:effectLst/>
                <a:latin typeface="+mn-lt"/>
                <a:ea typeface="+mn-ea"/>
                <a:cs typeface="+mn-cs"/>
              </a:rPr>
              <a:t>Google will block sites with explicit sexual material using SafeSearch Filtering. (Preferences/ SafeSearch Filtering). AltaVista puts several types of offensive content off-limits with its Family Filter (Settings/Family Filter setup).  There are lots of software</a:t>
            </a:r>
            <a:r>
              <a:rPr lang="en-US" sz="1200" b="0" i="0" kern="1200" baseline="0" dirty="0" smtClean="0">
                <a:solidFill>
                  <a:schemeClr val="tx1"/>
                </a:solidFill>
                <a:effectLst/>
                <a:latin typeface="+mn-lt"/>
                <a:ea typeface="+mn-ea"/>
                <a:cs typeface="+mn-cs"/>
              </a:rPr>
              <a:t> and apps available that has parental control capabilities.</a:t>
            </a:r>
            <a:endParaRPr lang="en-US" dirty="0"/>
          </a:p>
        </p:txBody>
      </p:sp>
      <p:sp>
        <p:nvSpPr>
          <p:cNvPr id="4" name="Slide Number Placeholder 3"/>
          <p:cNvSpPr>
            <a:spLocks noGrp="1"/>
          </p:cNvSpPr>
          <p:nvPr>
            <p:ph type="sldNum" sz="quarter" idx="10"/>
          </p:nvPr>
        </p:nvSpPr>
        <p:spPr/>
        <p:txBody>
          <a:bodyPr/>
          <a:lstStyle/>
          <a:p>
            <a:fld id="{F5704700-B8F9-400C-AC15-E2105EC37556}" type="slidenum">
              <a:rPr lang="en-US" smtClean="0"/>
              <a:t>28</a:t>
            </a:fld>
            <a:endParaRPr lang="en-US"/>
          </a:p>
        </p:txBody>
      </p:sp>
    </p:spTree>
    <p:extLst>
      <p:ext uri="{BB962C8B-B14F-4D97-AF65-F5344CB8AC3E}">
        <p14:creationId xmlns:p14="http://schemas.microsoft.com/office/powerpoint/2010/main" val="2320078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Monitor children.  It is great to talk frequently about the things they look at.  Look over their shoulders often to see what kind of sites they use.  It is not spying, you are protecting children’s interest. Set rules, and keep devices out of the bedroom.  Give them time limits for computer usage, or put timers on  your router connection.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F5704700-B8F9-400C-AC15-E2105EC37556}" type="slidenum">
              <a:rPr lang="en-US" smtClean="0"/>
              <a:t>29</a:t>
            </a:fld>
            <a:endParaRPr lang="en-US"/>
          </a:p>
        </p:txBody>
      </p:sp>
    </p:spTree>
    <p:extLst>
      <p:ext uri="{BB962C8B-B14F-4D97-AF65-F5344CB8AC3E}">
        <p14:creationId xmlns:p14="http://schemas.microsoft.com/office/powerpoint/2010/main" val="9454641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your responsibility</a:t>
            </a:r>
            <a:r>
              <a:rPr lang="en-US" baseline="0" dirty="0" smtClean="0"/>
              <a:t> as a parent, guardians, and community leaders to set boundaries.  Let children know what is okay and what is not okay with using the internet, especially social sites.</a:t>
            </a:r>
            <a:endParaRPr lang="en-US" dirty="0"/>
          </a:p>
        </p:txBody>
      </p:sp>
      <p:sp>
        <p:nvSpPr>
          <p:cNvPr id="4" name="Slide Number Placeholder 3"/>
          <p:cNvSpPr>
            <a:spLocks noGrp="1"/>
          </p:cNvSpPr>
          <p:nvPr>
            <p:ph type="sldNum" sz="quarter" idx="10"/>
          </p:nvPr>
        </p:nvSpPr>
        <p:spPr/>
        <p:txBody>
          <a:bodyPr/>
          <a:lstStyle/>
          <a:p>
            <a:fld id="{F5704700-B8F9-400C-AC15-E2105EC37556}" type="slidenum">
              <a:rPr lang="en-US" smtClean="0"/>
              <a:t>30</a:t>
            </a:fld>
            <a:endParaRPr lang="en-US"/>
          </a:p>
        </p:txBody>
      </p:sp>
    </p:spTree>
    <p:extLst>
      <p:ext uri="{BB962C8B-B14F-4D97-AF65-F5344CB8AC3E}">
        <p14:creationId xmlns:p14="http://schemas.microsoft.com/office/powerpoint/2010/main" val="1293465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04700-B8F9-400C-AC15-E2105EC37556}" type="slidenum">
              <a:rPr lang="en-US" smtClean="0"/>
              <a:t>3</a:t>
            </a:fld>
            <a:endParaRPr lang="en-US"/>
          </a:p>
        </p:txBody>
      </p:sp>
    </p:spTree>
    <p:extLst>
      <p:ext uri="{BB962C8B-B14F-4D97-AF65-F5344CB8AC3E}">
        <p14:creationId xmlns:p14="http://schemas.microsoft.com/office/powerpoint/2010/main" val="25137375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 have established the boundaries, make it your standard.  If they violate the rules set consequences.  If something is inappropriate like usernames, posts, pictures, or conversations, talk to them about it.  Remember the goal is to keep children from potential dangers while they use the internet.</a:t>
            </a:r>
            <a:endParaRPr lang="en-US" dirty="0"/>
          </a:p>
        </p:txBody>
      </p:sp>
      <p:sp>
        <p:nvSpPr>
          <p:cNvPr id="4" name="Slide Number Placeholder 3"/>
          <p:cNvSpPr>
            <a:spLocks noGrp="1"/>
          </p:cNvSpPr>
          <p:nvPr>
            <p:ph type="sldNum" sz="quarter" idx="10"/>
          </p:nvPr>
        </p:nvSpPr>
        <p:spPr/>
        <p:txBody>
          <a:bodyPr/>
          <a:lstStyle/>
          <a:p>
            <a:fld id="{F5704700-B8F9-400C-AC15-E2105EC37556}" type="slidenum">
              <a:rPr lang="en-US" smtClean="0"/>
              <a:t>31</a:t>
            </a:fld>
            <a:endParaRPr lang="en-US"/>
          </a:p>
        </p:txBody>
      </p:sp>
    </p:spTree>
    <p:extLst>
      <p:ext uri="{BB962C8B-B14F-4D97-AF65-F5344CB8AC3E}">
        <p14:creationId xmlns:p14="http://schemas.microsoft.com/office/powerpoint/2010/main" val="24933023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 always</a:t>
            </a:r>
            <a:r>
              <a:rPr lang="en-US" baseline="0" dirty="0" smtClean="0"/>
              <a:t> keep the lines of communication open with your child.  Talk frequently about the risks that are associated with using the internet, and social sites.  Discuss the warning signs and how to recognize online predators.  Teach them about privacy and the information they give online.  Have a dialog about appropriate online relationships, conversations, and netiquette.  If internet interactions gets out of control, don’t hesitate to call the police.</a:t>
            </a:r>
            <a:endParaRPr lang="en-US" dirty="0"/>
          </a:p>
        </p:txBody>
      </p:sp>
      <p:sp>
        <p:nvSpPr>
          <p:cNvPr id="4" name="Slide Number Placeholder 3"/>
          <p:cNvSpPr>
            <a:spLocks noGrp="1"/>
          </p:cNvSpPr>
          <p:nvPr>
            <p:ph type="sldNum" sz="quarter" idx="10"/>
          </p:nvPr>
        </p:nvSpPr>
        <p:spPr/>
        <p:txBody>
          <a:bodyPr/>
          <a:lstStyle/>
          <a:p>
            <a:fld id="{F5704700-B8F9-400C-AC15-E2105EC37556}" type="slidenum">
              <a:rPr lang="en-US" smtClean="0"/>
              <a:t>32</a:t>
            </a:fld>
            <a:endParaRPr lang="en-US"/>
          </a:p>
        </p:txBody>
      </p:sp>
    </p:spTree>
    <p:extLst>
      <p:ext uri="{BB962C8B-B14F-4D97-AF65-F5344CB8AC3E}">
        <p14:creationId xmlns:p14="http://schemas.microsoft.com/office/powerpoint/2010/main" val="25450475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04700-B8F9-400C-AC15-E2105EC37556}" type="slidenum">
              <a:rPr lang="en-US" smtClean="0"/>
              <a:t>33</a:t>
            </a:fld>
            <a:endParaRPr lang="en-US"/>
          </a:p>
        </p:txBody>
      </p:sp>
    </p:spTree>
    <p:extLst>
      <p:ext uri="{BB962C8B-B14F-4D97-AF65-F5344CB8AC3E}">
        <p14:creationId xmlns:p14="http://schemas.microsoft.com/office/powerpoint/2010/main" val="968646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a:t>
            </a:r>
            <a:r>
              <a:rPr lang="en-US" baseline="0" dirty="0" smtClean="0"/>
              <a:t> Explanatory:</a:t>
            </a:r>
          </a:p>
          <a:p>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a:t>
            </a:r>
            <a:r>
              <a:rPr lang="en-US" baseline="0" dirty="0" smtClean="0"/>
              <a:t> adu</a:t>
            </a:r>
            <a:r>
              <a:rPr lang="en-US" dirty="0" smtClean="0"/>
              <a:t>lt who wants to exploit a young person builds trust by sympathizing with them. He may pretend to be a supportive friend, the only one who really understands. He will ask the teen to keep their relationship secret, and may try to drive a wedge between the young person and their family. Flattery and gifts may follow.</a:t>
            </a:r>
          </a:p>
          <a:p>
            <a:endParaRPr lang="en-US" dirty="0" smtClean="0"/>
          </a:p>
          <a:p>
            <a:r>
              <a:rPr lang="en-US" dirty="0" smtClean="0"/>
              <a:t>Phone calls typically lead to an attempt to set up a face-to-face meeting somewhere away from parents and school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790FCBC-5C45-4D86-A278-5082ACC81E9F}" type="slidenum">
              <a:rPr lang="en-US" smtClean="0"/>
              <a:pPr/>
              <a:t>34</a:t>
            </a:fld>
            <a:endParaRPr lang="en-US"/>
          </a:p>
        </p:txBody>
      </p:sp>
    </p:spTree>
    <p:extLst>
      <p:ext uri="{BB962C8B-B14F-4D97-AF65-F5344CB8AC3E}">
        <p14:creationId xmlns:p14="http://schemas.microsoft.com/office/powerpoint/2010/main" val="631899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0FCBC-5C45-4D86-A278-5082ACC81E9F}" type="slidenum">
              <a:rPr lang="en-US" smtClean="0"/>
              <a:pPr/>
              <a:t>35</a:t>
            </a:fld>
            <a:endParaRPr lang="en-US"/>
          </a:p>
        </p:txBody>
      </p:sp>
    </p:spTree>
    <p:extLst>
      <p:ext uri="{BB962C8B-B14F-4D97-AF65-F5344CB8AC3E}">
        <p14:creationId xmlns:p14="http://schemas.microsoft.com/office/powerpoint/2010/main" val="2534260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04700-B8F9-400C-AC15-E2105EC37556}" type="slidenum">
              <a:rPr lang="en-US" smtClean="0"/>
              <a:t>36</a:t>
            </a:fld>
            <a:endParaRPr lang="en-US"/>
          </a:p>
        </p:txBody>
      </p:sp>
    </p:spTree>
    <p:extLst>
      <p:ext uri="{BB962C8B-B14F-4D97-AF65-F5344CB8AC3E}">
        <p14:creationId xmlns:p14="http://schemas.microsoft.com/office/powerpoint/2010/main" val="23805721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IPad, and IPhone</a:t>
            </a:r>
            <a:r>
              <a:rPr lang="en-US" baseline="0" dirty="0" smtClean="0"/>
              <a:t> </a:t>
            </a:r>
          </a:p>
          <a:p>
            <a:endParaRPr lang="en-US" baseline="0" dirty="0" smtClean="0"/>
          </a:p>
          <a:p>
            <a:r>
              <a:rPr lang="en-US" dirty="0" smtClean="0"/>
              <a:t>YouTube</a:t>
            </a:r>
            <a:endParaRPr lang="en-US" dirty="0"/>
          </a:p>
        </p:txBody>
      </p:sp>
      <p:sp>
        <p:nvSpPr>
          <p:cNvPr id="4" name="Slide Number Placeholder 3"/>
          <p:cNvSpPr>
            <a:spLocks noGrp="1"/>
          </p:cNvSpPr>
          <p:nvPr>
            <p:ph type="sldNum" sz="quarter" idx="10"/>
          </p:nvPr>
        </p:nvSpPr>
        <p:spPr/>
        <p:txBody>
          <a:bodyPr/>
          <a:lstStyle/>
          <a:p>
            <a:fld id="{F5704700-B8F9-400C-AC15-E2105EC37556}" type="slidenum">
              <a:rPr lang="en-US" smtClean="0"/>
              <a:t>37</a:t>
            </a:fld>
            <a:endParaRPr lang="en-US"/>
          </a:p>
        </p:txBody>
      </p:sp>
    </p:spTree>
    <p:extLst>
      <p:ext uri="{BB962C8B-B14F-4D97-AF65-F5344CB8AC3E}">
        <p14:creationId xmlns:p14="http://schemas.microsoft.com/office/powerpoint/2010/main" val="343011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04700-B8F9-400C-AC15-E2105EC37556}" type="slidenum">
              <a:rPr lang="en-US" smtClean="0"/>
              <a:t>38</a:t>
            </a:fld>
            <a:endParaRPr lang="en-US"/>
          </a:p>
        </p:txBody>
      </p:sp>
    </p:spTree>
    <p:extLst>
      <p:ext uri="{BB962C8B-B14F-4D97-AF65-F5344CB8AC3E}">
        <p14:creationId xmlns:p14="http://schemas.microsoft.com/office/powerpoint/2010/main" val="2380572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parents</a:t>
            </a:r>
            <a:r>
              <a:rPr lang="en-US" baseline="0" dirty="0" smtClean="0"/>
              <a:t> know that they can take the quiz to find out what software is best for them.  (that’s if they choose to use a software.  Again point out all the free options that were previously mentioned.)</a:t>
            </a:r>
            <a:endParaRPr lang="en-US" dirty="0" smtClean="0"/>
          </a:p>
          <a:p>
            <a:endParaRPr lang="en-US" dirty="0" smtClean="0"/>
          </a:p>
          <a:p>
            <a:r>
              <a:rPr lang="en-US" dirty="0" smtClean="0"/>
              <a:t>Free and in the hand</a:t>
            </a:r>
            <a:r>
              <a:rPr lang="en-US" baseline="0" dirty="0" smtClean="0"/>
              <a:t> out.  Send it to them to research more software.  Paid software.  </a:t>
            </a:r>
            <a:r>
              <a:rPr lang="en-US" baseline="0" dirty="0" err="1" smtClean="0"/>
              <a:t>Cellphones</a:t>
            </a:r>
            <a:r>
              <a:rPr lang="en-US" baseline="0" dirty="0" smtClean="0"/>
              <a:t> gaming systems.. Ohio to </a:t>
            </a:r>
            <a:r>
              <a:rPr lang="en-US" baseline="0" dirty="0" err="1" smtClean="0"/>
              <a:t>puerto</a:t>
            </a:r>
            <a:r>
              <a:rPr lang="en-US" baseline="0" dirty="0" smtClean="0"/>
              <a:t> </a:t>
            </a:r>
            <a:r>
              <a:rPr lang="en-US" baseline="0" dirty="0" err="1" smtClean="0"/>
              <a:t>rico</a:t>
            </a:r>
            <a:r>
              <a:rPr lang="en-US" baseline="0" dirty="0" smtClean="0"/>
              <a:t>.  While playing a game on </a:t>
            </a:r>
            <a:r>
              <a:rPr lang="en-US" baseline="0" dirty="0" err="1" smtClean="0"/>
              <a:t>xbox</a:t>
            </a:r>
            <a:r>
              <a:rPr lang="en-US" baseline="0" dirty="0" smtClean="0"/>
              <a:t>.  He purchased plane ticket.   Good morning </a:t>
            </a:r>
            <a:r>
              <a:rPr lang="en-US" baseline="0" dirty="0" err="1" smtClean="0"/>
              <a:t>america</a:t>
            </a:r>
            <a:r>
              <a:rPr lang="en-US" baseline="0" dirty="0" smtClean="0"/>
              <a:t>. April of last year. </a:t>
            </a:r>
            <a:endParaRPr lang="en-US" dirty="0"/>
          </a:p>
        </p:txBody>
      </p:sp>
      <p:sp>
        <p:nvSpPr>
          <p:cNvPr id="4" name="Slide Number Placeholder 3"/>
          <p:cNvSpPr>
            <a:spLocks noGrp="1"/>
          </p:cNvSpPr>
          <p:nvPr>
            <p:ph type="sldNum" sz="quarter" idx="10"/>
          </p:nvPr>
        </p:nvSpPr>
        <p:spPr/>
        <p:txBody>
          <a:bodyPr/>
          <a:lstStyle/>
          <a:p>
            <a:fld id="{BC2C1264-CD2A-42A4-B8C0-18F9343B1C8A}" type="slidenum">
              <a:rPr lang="en-US" smtClean="0">
                <a:solidFill>
                  <a:prstClr val="black"/>
                </a:solidFill>
              </a:rPr>
              <a:pPr/>
              <a:t>39</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there any questions?</a:t>
            </a:r>
            <a:endParaRPr lang="en-US" dirty="0"/>
          </a:p>
        </p:txBody>
      </p:sp>
      <p:sp>
        <p:nvSpPr>
          <p:cNvPr id="4" name="Slide Number Placeholder 3"/>
          <p:cNvSpPr>
            <a:spLocks noGrp="1"/>
          </p:cNvSpPr>
          <p:nvPr>
            <p:ph type="sldNum" sz="quarter" idx="10"/>
          </p:nvPr>
        </p:nvSpPr>
        <p:spPr/>
        <p:txBody>
          <a:bodyPr/>
          <a:lstStyle/>
          <a:p>
            <a:fld id="{F5704700-B8F9-400C-AC15-E2105EC37556}" type="slidenum">
              <a:rPr lang="en-US" smtClean="0"/>
              <a:t>40</a:t>
            </a:fld>
            <a:endParaRPr lang="en-US"/>
          </a:p>
        </p:txBody>
      </p:sp>
    </p:spTree>
    <p:extLst>
      <p:ext uri="{BB962C8B-B14F-4D97-AF65-F5344CB8AC3E}">
        <p14:creationId xmlns:p14="http://schemas.microsoft.com/office/powerpoint/2010/main" val="2827371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Clash of Clans</a:t>
            </a:r>
          </a:p>
          <a:p>
            <a:endParaRPr lang="en-US" baseline="0" dirty="0" smtClean="0"/>
          </a:p>
          <a:p>
            <a:r>
              <a:rPr lang="en-US" sz="1200" b="0" i="0" kern="1200" dirty="0" smtClean="0">
                <a:solidFill>
                  <a:schemeClr val="tx1"/>
                </a:solidFill>
                <a:effectLst/>
                <a:latin typeface="+mn-lt"/>
                <a:ea typeface="+mn-ea"/>
                <a:cs typeface="+mn-cs"/>
              </a:rPr>
              <a:t>The game revolves around the idea of fortifying a base, defending it from invading players and their clans, and raiding the bases of others in order to gain resources and start the whole process over again. The gameplay is addicting, and because logging off means leaving your base wide open for a raid, the game's top players stay glued to their screens.</a:t>
            </a:r>
            <a:endParaRPr lang="en-US" dirty="0"/>
          </a:p>
        </p:txBody>
      </p:sp>
      <p:sp>
        <p:nvSpPr>
          <p:cNvPr id="4" name="Slide Number Placeholder 3"/>
          <p:cNvSpPr>
            <a:spLocks noGrp="1"/>
          </p:cNvSpPr>
          <p:nvPr>
            <p:ph type="sldNum" sz="quarter" idx="10"/>
          </p:nvPr>
        </p:nvSpPr>
        <p:spPr/>
        <p:txBody>
          <a:bodyPr/>
          <a:lstStyle/>
          <a:p>
            <a:fld id="{F5704700-B8F9-400C-AC15-E2105EC37556}" type="slidenum">
              <a:rPr lang="en-US" smtClean="0"/>
              <a:t>4</a:t>
            </a:fld>
            <a:endParaRPr lang="en-US"/>
          </a:p>
        </p:txBody>
      </p:sp>
    </p:spTree>
    <p:extLst>
      <p:ext uri="{BB962C8B-B14F-4D97-AF65-F5344CB8AC3E}">
        <p14:creationId xmlns:p14="http://schemas.microsoft.com/office/powerpoint/2010/main" val="14672595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04700-B8F9-400C-AC15-E2105EC37556}" type="slidenum">
              <a:rPr lang="en-US" smtClean="0"/>
              <a:t>41</a:t>
            </a:fld>
            <a:endParaRPr lang="en-US"/>
          </a:p>
        </p:txBody>
      </p:sp>
    </p:spTree>
    <p:extLst>
      <p:ext uri="{BB962C8B-B14F-4D97-AF65-F5344CB8AC3E}">
        <p14:creationId xmlns:p14="http://schemas.microsoft.com/office/powerpoint/2010/main" val="19502611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04700-B8F9-400C-AC15-E2105EC37556}" type="slidenum">
              <a:rPr lang="en-US" smtClean="0"/>
              <a:t>42</a:t>
            </a:fld>
            <a:endParaRPr lang="en-US"/>
          </a:p>
        </p:txBody>
      </p:sp>
    </p:spTree>
    <p:extLst>
      <p:ext uri="{BB962C8B-B14F-4D97-AF65-F5344CB8AC3E}">
        <p14:creationId xmlns:p14="http://schemas.microsoft.com/office/powerpoint/2010/main" val="4266272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Boom Beach</a:t>
            </a:r>
          </a:p>
          <a:p>
            <a:endParaRPr lang="en-US" dirty="0" smtClean="0"/>
          </a:p>
          <a:p>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3" tooltip="Boom Beach"/>
              </a:rPr>
              <a:t>Boom Beach</a:t>
            </a:r>
            <a:r>
              <a:rPr lang="en-US" sz="1200" b="0" i="0" kern="1200" dirty="0" smtClean="0">
                <a:solidFill>
                  <a:schemeClr val="tx1"/>
                </a:solidFill>
                <a:effectLst/>
                <a:latin typeface="+mn-lt"/>
                <a:ea typeface="+mn-ea"/>
                <a:cs typeface="+mn-cs"/>
              </a:rPr>
              <a:t> sets itself apart with an engrossing battle experience  rich with strategic choices. The idea is a kid-friendly mash up of Tom Hanks' Castaway and Saving Private Ryan experiences, in which you must build up your offensive and defensive forces and battle other players for resources. This constant switch in focus creates a level a depth that usually is only seen is much larger games, but Boom Beach is also guilty of slowing progress to a crawl with tedious resource requirements, and it manages to make me feel alone in its crowded seas.</a:t>
            </a:r>
            <a:endParaRPr lang="en-US" dirty="0"/>
          </a:p>
        </p:txBody>
      </p:sp>
      <p:sp>
        <p:nvSpPr>
          <p:cNvPr id="4" name="Slide Number Placeholder 3"/>
          <p:cNvSpPr>
            <a:spLocks noGrp="1"/>
          </p:cNvSpPr>
          <p:nvPr>
            <p:ph type="sldNum" sz="quarter" idx="10"/>
          </p:nvPr>
        </p:nvSpPr>
        <p:spPr/>
        <p:txBody>
          <a:bodyPr/>
          <a:lstStyle/>
          <a:p>
            <a:fld id="{F5704700-B8F9-400C-AC15-E2105EC37556}" type="slidenum">
              <a:rPr lang="en-US" smtClean="0"/>
              <a:t>5</a:t>
            </a:fld>
            <a:endParaRPr lang="en-US"/>
          </a:p>
        </p:txBody>
      </p:sp>
    </p:spTree>
    <p:extLst>
      <p:ext uri="{BB962C8B-B14F-4D97-AF65-F5344CB8AC3E}">
        <p14:creationId xmlns:p14="http://schemas.microsoft.com/office/powerpoint/2010/main" val="1719997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 and battle your way to glory in Castle Clash! With over 10 million clashers worldwide, the heat is on in the most addictive game ever! In a brilliant mix of fast-paced strategy and exciting combat, Castle Clash is a game of epic proportions! Hire legions of powerful Heroes and lead an army of mythical creatures, big and small. Fight to the top and become the world’s greatest Warlord. Your empire is as strong as your creativity!</a:t>
            </a:r>
          </a:p>
          <a:p>
            <a:endParaRPr lang="en-US" dirty="0" smtClean="0"/>
          </a:p>
          <a:p>
            <a:r>
              <a:rPr lang="en-US" dirty="0" smtClean="0"/>
              <a:t>Game Features:</a:t>
            </a:r>
          </a:p>
          <a:p>
            <a:endParaRPr lang="en-US" dirty="0" smtClean="0"/>
          </a:p>
          <a:p>
            <a:r>
              <a:rPr lang="en-US" dirty="0" smtClean="0"/>
              <a:t>Build and upgrade your impenetrable fortress!</a:t>
            </a:r>
          </a:p>
          <a:p>
            <a:r>
              <a:rPr lang="en-US" dirty="0" smtClean="0"/>
              <a:t>Create the ultimate army from a dozen wild troops!</a:t>
            </a:r>
          </a:p>
          <a:p>
            <a:r>
              <a:rPr lang="en-US" dirty="0" smtClean="0"/>
              <a:t>Fast-paced, thrilling, and realistic battles!</a:t>
            </a:r>
          </a:p>
          <a:p>
            <a:r>
              <a:rPr lang="en-US" dirty="0" smtClean="0"/>
              <a:t>Pit your Heroes against other players in the Arena!</a:t>
            </a:r>
          </a:p>
          <a:p>
            <a:r>
              <a:rPr lang="en-US" dirty="0" smtClean="0"/>
              <a:t>Tap, swipe and tilt to cast powerful spells!</a:t>
            </a:r>
          </a:p>
          <a:p>
            <a:r>
              <a:rPr lang="en-US" dirty="0" smtClean="0"/>
              <a:t>Free-to-play fantasy strategy!</a:t>
            </a:r>
          </a:p>
          <a:p>
            <a:r>
              <a:rPr lang="en-US" dirty="0" smtClean="0"/>
              <a:t>Test your heroes against monsters in the dungeons!</a:t>
            </a:r>
          </a:p>
          <a:p>
            <a:r>
              <a:rPr lang="en-US" dirty="0" smtClean="0"/>
              <a:t>Join a guild, share the benefits and fight together against bosses!</a:t>
            </a:r>
            <a:endParaRPr lang="en-US" dirty="0"/>
          </a:p>
        </p:txBody>
      </p:sp>
      <p:sp>
        <p:nvSpPr>
          <p:cNvPr id="4" name="Slide Number Placeholder 3"/>
          <p:cNvSpPr>
            <a:spLocks noGrp="1"/>
          </p:cNvSpPr>
          <p:nvPr>
            <p:ph type="sldNum" sz="quarter" idx="10"/>
          </p:nvPr>
        </p:nvSpPr>
        <p:spPr/>
        <p:txBody>
          <a:bodyPr/>
          <a:lstStyle/>
          <a:p>
            <a:fld id="{F5704700-B8F9-400C-AC15-E2105EC37556}" type="slidenum">
              <a:rPr lang="en-US" smtClean="0"/>
              <a:t>6</a:t>
            </a:fld>
            <a:endParaRPr lang="en-US"/>
          </a:p>
        </p:txBody>
      </p:sp>
    </p:spTree>
    <p:extLst>
      <p:ext uri="{BB962C8B-B14F-4D97-AF65-F5344CB8AC3E}">
        <p14:creationId xmlns:p14="http://schemas.microsoft.com/office/powerpoint/2010/main" val="1740574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RŌBLOX, is a massively multiplayer online game created and marketed toward children and teenagers aged 8–18. In the game, players are able to create their own virtual world, in which they or other members may enter and socialize within the blocks of varying shapes, sizes, and colors.  Games on Roblox can be scripted using a sandboxed edition of </a:t>
            </a:r>
            <a:r>
              <a:rPr lang="en-US" dirty="0" err="1" smtClean="0"/>
              <a:t>Lua</a:t>
            </a:r>
            <a:r>
              <a:rPr lang="en-US" dirty="0" smtClean="0"/>
              <a:t> 5.1 to affect events that occur in-game and create different scenarios</a:t>
            </a:r>
          </a:p>
          <a:p>
            <a:endParaRPr lang="en-US" dirty="0"/>
          </a:p>
        </p:txBody>
      </p:sp>
      <p:sp>
        <p:nvSpPr>
          <p:cNvPr id="4" name="Slide Number Placeholder 3"/>
          <p:cNvSpPr>
            <a:spLocks noGrp="1"/>
          </p:cNvSpPr>
          <p:nvPr>
            <p:ph type="sldNum" sz="quarter" idx="10"/>
          </p:nvPr>
        </p:nvSpPr>
        <p:spPr/>
        <p:txBody>
          <a:bodyPr/>
          <a:lstStyle/>
          <a:p>
            <a:fld id="{F5704700-B8F9-400C-AC15-E2105EC37556}" type="slidenum">
              <a:rPr lang="en-US" smtClean="0"/>
              <a:t>7</a:t>
            </a:fld>
            <a:endParaRPr lang="en-US"/>
          </a:p>
        </p:txBody>
      </p:sp>
    </p:spTree>
    <p:extLst>
      <p:ext uri="{BB962C8B-B14F-4D97-AF65-F5344CB8AC3E}">
        <p14:creationId xmlns:p14="http://schemas.microsoft.com/office/powerpoint/2010/main" val="2212222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p>
          <a:p>
            <a:r>
              <a:rPr lang="en-US" dirty="0" smtClean="0"/>
              <a:t>There are 48 million people</a:t>
            </a:r>
            <a:r>
              <a:rPr lang="en-US" baseline="0" dirty="0" smtClean="0"/>
              <a:t> on Xbox Live. </a:t>
            </a:r>
          </a:p>
          <a:p>
            <a:endParaRPr lang="en-US" baseline="0" dirty="0" smtClean="0"/>
          </a:p>
          <a:p>
            <a:r>
              <a:rPr lang="en-US" baseline="0" dirty="0" smtClean="0"/>
              <a:t>Answer:</a:t>
            </a:r>
          </a:p>
          <a:p>
            <a:r>
              <a:rPr lang="en-US" baseline="0" dirty="0" smtClean="0"/>
              <a:t>32 people, however, while 8 are talking 2 can break off into a private message. </a:t>
            </a:r>
          </a:p>
          <a:p>
            <a:endParaRPr lang="en-US" baseline="0" dirty="0" smtClean="0"/>
          </a:p>
          <a:p>
            <a:r>
              <a:rPr lang="en-US" baseline="0" dirty="0" smtClean="0"/>
              <a:t>Dangers explained:</a:t>
            </a:r>
          </a:p>
          <a:p>
            <a:r>
              <a:rPr lang="en-US" baseline="0" dirty="0" smtClean="0"/>
              <a:t>Live users can:</a:t>
            </a:r>
          </a:p>
          <a:p>
            <a:r>
              <a:rPr lang="en-US" baseline="0" dirty="0" smtClean="0"/>
              <a:t>chat with each other,</a:t>
            </a:r>
          </a:p>
          <a:p>
            <a:r>
              <a:rPr lang="en-US" baseline="0" dirty="0" smtClean="0"/>
              <a:t>send and receive friend requests, and </a:t>
            </a:r>
          </a:p>
          <a:p>
            <a:r>
              <a:rPr lang="en-US" baseline="0" dirty="0" smtClean="0"/>
              <a:t>share their profile and gaming stats.</a:t>
            </a:r>
          </a:p>
          <a:p>
            <a:endParaRPr lang="en-US" baseline="0" dirty="0" smtClean="0"/>
          </a:p>
          <a:p>
            <a:r>
              <a:rPr lang="en-US" baseline="0" dirty="0" smtClean="0"/>
              <a:t>If you didn’t set up the Xbox Live or Wii’s Live and your child is under 18, then he or she has registered as an adult. </a:t>
            </a:r>
          </a:p>
          <a:p>
            <a:endParaRPr lang="en-US" baseline="0" dirty="0" smtClean="0"/>
          </a:p>
          <a:p>
            <a:r>
              <a:rPr lang="en-US" baseline="0" dirty="0" smtClean="0"/>
              <a:t>Matchmaking:</a:t>
            </a:r>
            <a:endParaRPr lang="en-US" dirty="0"/>
          </a:p>
        </p:txBody>
      </p:sp>
      <p:sp>
        <p:nvSpPr>
          <p:cNvPr id="4" name="Slide Number Placeholder 3"/>
          <p:cNvSpPr>
            <a:spLocks noGrp="1"/>
          </p:cNvSpPr>
          <p:nvPr>
            <p:ph type="sldNum" sz="quarter" idx="10"/>
          </p:nvPr>
        </p:nvSpPr>
        <p:spPr/>
        <p:txBody>
          <a:bodyPr/>
          <a:lstStyle/>
          <a:p>
            <a:fld id="{E790FCBC-5C45-4D86-A278-5082ACC81E9F}" type="slidenum">
              <a:rPr lang="en-US" smtClean="0"/>
              <a:pPr/>
              <a:t>8</a:t>
            </a:fld>
            <a:endParaRPr lang="en-US"/>
          </a:p>
        </p:txBody>
      </p:sp>
    </p:spTree>
    <p:extLst>
      <p:ext uri="{BB962C8B-B14F-4D97-AF65-F5344CB8AC3E}">
        <p14:creationId xmlns:p14="http://schemas.microsoft.com/office/powerpoint/2010/main" val="1216243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p>
          <a:p>
            <a:r>
              <a:rPr lang="en-US" dirty="0" smtClean="0"/>
              <a:t>There are 48 million people</a:t>
            </a:r>
            <a:r>
              <a:rPr lang="en-US" baseline="0" dirty="0" smtClean="0"/>
              <a:t> on Xbox Live. </a:t>
            </a:r>
          </a:p>
          <a:p>
            <a:endParaRPr lang="en-US" baseline="0" dirty="0" smtClean="0"/>
          </a:p>
          <a:p>
            <a:r>
              <a:rPr lang="en-US" baseline="0" dirty="0" smtClean="0"/>
              <a:t>Answer:</a:t>
            </a:r>
          </a:p>
          <a:p>
            <a:r>
              <a:rPr lang="en-US" baseline="0" dirty="0" smtClean="0"/>
              <a:t>32 people, however, while 8 are talking 2 can break off into a private message. </a:t>
            </a:r>
          </a:p>
          <a:p>
            <a:endParaRPr lang="en-US" baseline="0" dirty="0" smtClean="0"/>
          </a:p>
          <a:p>
            <a:r>
              <a:rPr lang="en-US" baseline="0" dirty="0" smtClean="0"/>
              <a:t>Dangers explained:</a:t>
            </a:r>
          </a:p>
          <a:p>
            <a:r>
              <a:rPr lang="en-US" baseline="0" dirty="0" smtClean="0"/>
              <a:t>Live users can:</a:t>
            </a:r>
          </a:p>
          <a:p>
            <a:r>
              <a:rPr lang="en-US" baseline="0" dirty="0" smtClean="0"/>
              <a:t>chat with each other,</a:t>
            </a:r>
          </a:p>
          <a:p>
            <a:r>
              <a:rPr lang="en-US" baseline="0" dirty="0" smtClean="0"/>
              <a:t>send and receive friend requests, and </a:t>
            </a:r>
          </a:p>
          <a:p>
            <a:r>
              <a:rPr lang="en-US" baseline="0" dirty="0" smtClean="0"/>
              <a:t>share their profile and gaming stats.</a:t>
            </a:r>
          </a:p>
          <a:p>
            <a:endParaRPr lang="en-US" baseline="0" dirty="0" smtClean="0"/>
          </a:p>
          <a:p>
            <a:r>
              <a:rPr lang="en-US" baseline="0" dirty="0" smtClean="0"/>
              <a:t>If you didn’t set up the Xbox Live or Wii’s Live and your child is under 18, then he or she has registered as an adult. </a:t>
            </a:r>
          </a:p>
          <a:p>
            <a:endParaRPr lang="en-US" baseline="0" dirty="0" smtClean="0"/>
          </a:p>
          <a:p>
            <a:r>
              <a:rPr lang="en-US" baseline="0" dirty="0" smtClean="0"/>
              <a:t>Matchmaking:</a:t>
            </a:r>
            <a:endParaRPr lang="en-US" dirty="0"/>
          </a:p>
        </p:txBody>
      </p:sp>
      <p:sp>
        <p:nvSpPr>
          <p:cNvPr id="4" name="Slide Number Placeholder 3"/>
          <p:cNvSpPr>
            <a:spLocks noGrp="1"/>
          </p:cNvSpPr>
          <p:nvPr>
            <p:ph type="sldNum" sz="quarter" idx="10"/>
          </p:nvPr>
        </p:nvSpPr>
        <p:spPr/>
        <p:txBody>
          <a:bodyPr/>
          <a:lstStyle/>
          <a:p>
            <a:fld id="{E790FCBC-5C45-4D86-A278-5082ACC81E9F}" type="slidenum">
              <a:rPr lang="en-US" smtClean="0"/>
              <a:pPr/>
              <a:t>9</a:t>
            </a:fld>
            <a:endParaRPr lang="en-US"/>
          </a:p>
        </p:txBody>
      </p:sp>
    </p:spTree>
    <p:extLst>
      <p:ext uri="{BB962C8B-B14F-4D97-AF65-F5344CB8AC3E}">
        <p14:creationId xmlns:p14="http://schemas.microsoft.com/office/powerpoint/2010/main" val="1216243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4189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76612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63125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35683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91159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77947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569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83845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1314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8/21/2016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512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26608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28392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7613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8600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2848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546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8/21/2016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0428549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d1pmarobgdhgjx.cloudfront.net/parenttip/PT_CMSE_Snapchat.mp4"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kPi1nnCSdX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7KNSfNDDvuI"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VsAWejtwgL4"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q_zP31DFoHo"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mhnFh1MGx4w"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gemOiDAgX_Y"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qBkjPLSz_js"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AYqodXdf5YU&amp;index=7&amp;list=PL1YCGfBa9BUbMbVoA4XSOsR5BK7u-uTLC"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brightpips.com/kid-safe-ipad-iphon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www.safesearchkids.com/youtube-parental-controls/#.VyNV5EwrLcs"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netsmartz.org/Presentations/Parents" TargetMode="External"/><Relationship Id="rId7" Type="http://schemas.openxmlformats.org/officeDocument/2006/relationships/hyperlink" Target="http://www.cyberbullying.com/"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images.google.com/" TargetMode="External"/><Relationship Id="rId5" Type="http://schemas.openxmlformats.org/officeDocument/2006/relationships/hyperlink" Target="https://www.ask.fm/" TargetMode="External"/><Relationship Id="rId4" Type="http://schemas.openxmlformats.org/officeDocument/2006/relationships/hyperlink" Target="https://childtrends.or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9233" y="2420032"/>
            <a:ext cx="11282767" cy="1646302"/>
          </a:xfrm>
        </p:spPr>
        <p:txBody>
          <a:bodyPr/>
          <a:lstStyle/>
          <a:p>
            <a:pPr algn="ctr"/>
            <a:r>
              <a:rPr lang="en-US" dirty="0" smtClean="0"/>
              <a:t>Internet Safety </a:t>
            </a:r>
            <a:br>
              <a:rPr lang="en-US" dirty="0" smtClean="0"/>
            </a:br>
            <a:r>
              <a:rPr lang="en-US" sz="4400" dirty="0" smtClean="0"/>
              <a:t>Parents  Guardians  Community</a:t>
            </a:r>
            <a:endParaRPr lang="en-US" sz="4400" dirty="0"/>
          </a:p>
        </p:txBody>
      </p:sp>
      <p:sp>
        <p:nvSpPr>
          <p:cNvPr id="4" name="Diamond 3"/>
          <p:cNvSpPr/>
          <p:nvPr/>
        </p:nvSpPr>
        <p:spPr>
          <a:xfrm>
            <a:off x="4370521" y="3618854"/>
            <a:ext cx="139485" cy="139485"/>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4"/>
          <p:cNvSpPr/>
          <p:nvPr/>
        </p:nvSpPr>
        <p:spPr>
          <a:xfrm>
            <a:off x="7470183" y="3649850"/>
            <a:ext cx="139485" cy="139485"/>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8787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225" y="297538"/>
            <a:ext cx="8911687" cy="1280890"/>
          </a:xfrm>
        </p:spPr>
        <p:txBody>
          <a:bodyPr>
            <a:normAutofit/>
          </a:bodyPr>
          <a:lstStyle/>
          <a:p>
            <a:r>
              <a:rPr lang="en-US" sz="4400" b="1" dirty="0" smtClean="0"/>
              <a:t>Gaming Continued</a:t>
            </a:r>
            <a:endParaRPr lang="en-US" sz="4400" b="1" dirty="0"/>
          </a:p>
        </p:txBody>
      </p:sp>
      <p:sp>
        <p:nvSpPr>
          <p:cNvPr id="3" name="Content Placeholder 2"/>
          <p:cNvSpPr>
            <a:spLocks noGrp="1"/>
          </p:cNvSpPr>
          <p:nvPr>
            <p:ph idx="1"/>
          </p:nvPr>
        </p:nvSpPr>
        <p:spPr>
          <a:xfrm>
            <a:off x="1304471" y="1404257"/>
            <a:ext cx="10648044" cy="4937125"/>
          </a:xfrm>
        </p:spPr>
        <p:txBody>
          <a:bodyPr/>
          <a:lstStyle/>
          <a:p>
            <a:pPr marL="0" indent="0" algn="ctr">
              <a:buNone/>
            </a:pPr>
            <a:r>
              <a:rPr lang="en-US" sz="3600" dirty="0"/>
              <a:t>Tips:</a:t>
            </a:r>
          </a:p>
          <a:p>
            <a:r>
              <a:rPr lang="en-US" sz="3600" dirty="0"/>
              <a:t>Utilize block features that allow who can hear your child while gaming. </a:t>
            </a:r>
          </a:p>
          <a:p>
            <a:r>
              <a:rPr lang="en-US" sz="3600" dirty="0"/>
              <a:t>There are age requirements for setting up Live services on game consoles</a:t>
            </a:r>
            <a:r>
              <a:rPr lang="en-US" sz="3600" dirty="0" smtClean="0"/>
              <a:t>.</a:t>
            </a:r>
          </a:p>
          <a:p>
            <a:r>
              <a:rPr lang="en-US" sz="3600" dirty="0" smtClean="0"/>
              <a:t>Make your permission mandatory for communication.</a:t>
            </a:r>
            <a:endParaRPr lang="en-US" sz="3600" dirty="0"/>
          </a:p>
          <a:p>
            <a:endParaRPr lang="en-US" dirty="0"/>
          </a:p>
        </p:txBody>
      </p:sp>
    </p:spTree>
    <p:extLst>
      <p:ext uri="{BB962C8B-B14F-4D97-AF65-F5344CB8AC3E}">
        <p14:creationId xmlns:p14="http://schemas.microsoft.com/office/powerpoint/2010/main" val="7718275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49"/>
            <a:ext cx="8915399" cy="2366293"/>
          </a:xfrm>
        </p:spPr>
        <p:txBody>
          <a:bodyPr>
            <a:normAutofit/>
          </a:bodyPr>
          <a:lstStyle/>
          <a:p>
            <a:r>
              <a:rPr lang="en-US" sz="6000" b="1" dirty="0" smtClean="0"/>
              <a:t>SOCIAL MEDIA APPS…</a:t>
            </a:r>
            <a:endParaRPr lang="en-US" sz="6000" b="1"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82801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1860" y="536713"/>
            <a:ext cx="6679095" cy="5666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6095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4093" y="818321"/>
            <a:ext cx="5429664" cy="5429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6420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1009" y="934277"/>
            <a:ext cx="6042990" cy="5318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7775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5857" y="326572"/>
            <a:ext cx="6972300" cy="6106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9192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4215" y="582386"/>
            <a:ext cx="6662056" cy="5551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6553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700" y="2010229"/>
            <a:ext cx="8566000" cy="2659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9899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300" y="636813"/>
            <a:ext cx="8311243" cy="5682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138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8075" y="1371600"/>
            <a:ext cx="5737155" cy="4870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5605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APPS YOUR CHILDREN AND YOUTH ARE USING</a:t>
            </a:r>
            <a:endParaRPr lang="en-US" b="1" dirty="0"/>
          </a:p>
        </p:txBody>
      </p:sp>
      <p:sp>
        <p:nvSpPr>
          <p:cNvPr id="4" name="Subtitle 3"/>
          <p:cNvSpPr>
            <a:spLocks noGrp="1"/>
          </p:cNvSpPr>
          <p:nvPr>
            <p:ph type="subTitle" idx="1"/>
          </p:nvPr>
        </p:nvSpPr>
        <p:spPr/>
        <p:txBody>
          <a:bodyPr/>
          <a:lstStyle/>
          <a:p>
            <a:r>
              <a:rPr lang="en-US" dirty="0" smtClean="0"/>
              <a:t>“What you don’t know can hurt your child”</a:t>
            </a:r>
            <a:endParaRPr lang="en-US" dirty="0"/>
          </a:p>
        </p:txBody>
      </p:sp>
    </p:spTree>
    <p:extLst>
      <p:ext uri="{BB962C8B-B14F-4D97-AF65-F5344CB8AC3E}">
        <p14:creationId xmlns:p14="http://schemas.microsoft.com/office/powerpoint/2010/main" val="20948988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086" y="468086"/>
            <a:ext cx="6188528" cy="6188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0562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538843"/>
            <a:ext cx="8166206" cy="5388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8872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729" y="821873"/>
            <a:ext cx="6515100" cy="5584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3481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580832437"/>
              </p:ext>
            </p:extLst>
          </p:nvPr>
        </p:nvGraphicFramePr>
        <p:xfrm>
          <a:off x="1754414" y="718457"/>
          <a:ext cx="10002157" cy="56811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6289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397" y="183238"/>
            <a:ext cx="8911687" cy="1280890"/>
          </a:xfrm>
        </p:spPr>
        <p:txBody>
          <a:bodyPr>
            <a:normAutofit/>
          </a:bodyPr>
          <a:lstStyle/>
          <a:p>
            <a:r>
              <a:rPr lang="en-US" sz="4800" b="1" dirty="0" smtClean="0"/>
              <a:t>SEXTING &amp; CYBERBULLYING</a:t>
            </a:r>
            <a:endParaRPr lang="en-US" sz="4800" b="1" dirty="0"/>
          </a:p>
        </p:txBody>
      </p:sp>
      <p:sp>
        <p:nvSpPr>
          <p:cNvPr id="3" name="Content Placeholder 2"/>
          <p:cNvSpPr>
            <a:spLocks noGrp="1"/>
          </p:cNvSpPr>
          <p:nvPr>
            <p:ph idx="1"/>
          </p:nvPr>
        </p:nvSpPr>
        <p:spPr>
          <a:xfrm>
            <a:off x="2229983" y="1371601"/>
            <a:ext cx="8915400" cy="4866193"/>
          </a:xfrm>
        </p:spPr>
        <p:txBody>
          <a:bodyPr>
            <a:normAutofit lnSpcReduction="10000"/>
          </a:bodyPr>
          <a:lstStyle/>
          <a:p>
            <a:r>
              <a:rPr lang="en-US" sz="3900" dirty="0" smtClean="0"/>
              <a:t>Definition: sending </a:t>
            </a:r>
            <a:r>
              <a:rPr lang="en-US" sz="3900" dirty="0"/>
              <a:t>sexually explicit text or photographs from mobile devices. </a:t>
            </a:r>
            <a:endParaRPr lang="en-US" sz="3900" dirty="0" smtClean="0"/>
          </a:p>
          <a:p>
            <a:r>
              <a:rPr lang="en-US" sz="4000" dirty="0" smtClean="0"/>
              <a:t>The use of electronic communication </a:t>
            </a:r>
            <a:r>
              <a:rPr lang="en-US" sz="4000" dirty="0"/>
              <a:t>to bully a person, typically by sending messages of an intimidating or threatening nature</a:t>
            </a:r>
            <a:r>
              <a:rPr lang="en-US" sz="4000" dirty="0" smtClean="0"/>
              <a:t>.</a:t>
            </a:r>
            <a:endParaRPr lang="en-US" sz="3900" dirty="0" smtClean="0"/>
          </a:p>
          <a:p>
            <a:pPr lvl="1">
              <a:buNone/>
            </a:pPr>
            <a:endParaRPr lang="en-US" dirty="0" smtClean="0"/>
          </a:p>
          <a:p>
            <a:endParaRPr lang="en-US" dirty="0"/>
          </a:p>
        </p:txBody>
      </p:sp>
    </p:spTree>
    <p:extLst>
      <p:ext uri="{BB962C8B-B14F-4D97-AF65-F5344CB8AC3E}">
        <p14:creationId xmlns:p14="http://schemas.microsoft.com/office/powerpoint/2010/main" val="382834241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125" y="591452"/>
            <a:ext cx="8911687" cy="1280890"/>
          </a:xfrm>
        </p:spPr>
        <p:txBody>
          <a:bodyPr/>
          <a:lstStyle/>
          <a:p>
            <a:pPr algn="ctr"/>
            <a:r>
              <a:rPr lang="en-US" b="1" dirty="0" smtClean="0"/>
              <a:t>Can</a:t>
            </a:r>
            <a:r>
              <a:rPr lang="en-US" dirty="0" smtClean="0"/>
              <a:t> </a:t>
            </a:r>
            <a:r>
              <a:rPr lang="en-US" b="1" dirty="0" smtClean="0"/>
              <a:t>You Read This Message</a:t>
            </a:r>
            <a:r>
              <a:rPr lang="en-US" dirty="0" smtClean="0"/>
              <a:t>?</a:t>
            </a:r>
            <a:endParaRPr lang="en-US" dirty="0"/>
          </a:p>
        </p:txBody>
      </p:sp>
      <p:sp>
        <p:nvSpPr>
          <p:cNvPr id="3" name="Content Placeholder 2"/>
          <p:cNvSpPr>
            <a:spLocks noGrp="1"/>
          </p:cNvSpPr>
          <p:nvPr>
            <p:ph idx="1"/>
          </p:nvPr>
        </p:nvSpPr>
        <p:spPr>
          <a:xfrm>
            <a:off x="2491240" y="1447800"/>
            <a:ext cx="8915400" cy="3777622"/>
          </a:xfrm>
        </p:spPr>
        <p:txBody>
          <a:bodyPr>
            <a:normAutofit fontScale="25000" lnSpcReduction="20000"/>
          </a:bodyPr>
          <a:lstStyle/>
          <a:p>
            <a:pPr>
              <a:buNone/>
            </a:pPr>
            <a:r>
              <a:rPr lang="en-US" sz="16000" b="1" dirty="0">
                <a:solidFill>
                  <a:srgbClr val="0070C0"/>
                </a:solidFill>
              </a:rPr>
              <a:t>Bob:    </a:t>
            </a:r>
            <a:r>
              <a:rPr lang="en-US" sz="16000" dirty="0"/>
              <a:t>A/S/L</a:t>
            </a:r>
          </a:p>
          <a:p>
            <a:pPr>
              <a:buNone/>
            </a:pPr>
            <a:r>
              <a:rPr lang="en-US" sz="16000" b="1" dirty="0">
                <a:solidFill>
                  <a:srgbClr val="FA9AF3"/>
                </a:solidFill>
              </a:rPr>
              <a:t>Leah: </a:t>
            </a:r>
            <a:r>
              <a:rPr lang="en-US" sz="16000" dirty="0"/>
              <a:t>15/F/RALEIGH</a:t>
            </a:r>
          </a:p>
          <a:p>
            <a:pPr>
              <a:buNone/>
            </a:pPr>
            <a:r>
              <a:rPr lang="en-US" sz="16000" b="1" dirty="0">
                <a:solidFill>
                  <a:srgbClr val="FA9AF3"/>
                </a:solidFill>
              </a:rPr>
              <a:t>Leah:  </a:t>
            </a:r>
            <a:r>
              <a:rPr lang="en-US" sz="16000" dirty="0"/>
              <a:t>U</a:t>
            </a:r>
          </a:p>
          <a:p>
            <a:pPr>
              <a:buNone/>
            </a:pPr>
            <a:r>
              <a:rPr lang="en-US" sz="16000" b="1" dirty="0">
                <a:solidFill>
                  <a:srgbClr val="0070C0"/>
                </a:solidFill>
              </a:rPr>
              <a:t>Bob:  </a:t>
            </a:r>
            <a:r>
              <a:rPr lang="en-US" sz="16000" dirty="0"/>
              <a:t>45/M/RALEIGH</a:t>
            </a:r>
          </a:p>
          <a:p>
            <a:pPr>
              <a:buNone/>
            </a:pPr>
            <a:r>
              <a:rPr lang="en-US" sz="16000" b="1" dirty="0">
                <a:solidFill>
                  <a:srgbClr val="0070C0"/>
                </a:solidFill>
              </a:rPr>
              <a:t>Bob:  </a:t>
            </a:r>
            <a:r>
              <a:rPr lang="en-US" sz="16000" dirty="0"/>
              <a:t>LMNRL</a:t>
            </a:r>
          </a:p>
          <a:p>
            <a:pPr>
              <a:buNone/>
            </a:pPr>
            <a:r>
              <a:rPr lang="en-US" sz="16000" b="1" dirty="0">
                <a:solidFill>
                  <a:srgbClr val="FA9AF3"/>
                </a:solidFill>
              </a:rPr>
              <a:t>Leah</a:t>
            </a:r>
            <a:r>
              <a:rPr lang="en-US" sz="16000" b="1" dirty="0"/>
              <a:t>: </a:t>
            </a:r>
            <a:r>
              <a:rPr lang="en-US" sz="16000" dirty="0"/>
              <a:t>W?</a:t>
            </a:r>
          </a:p>
          <a:p>
            <a:pPr>
              <a:buNone/>
            </a:pPr>
            <a:r>
              <a:rPr lang="en-US" sz="16000" b="1" dirty="0">
                <a:solidFill>
                  <a:srgbClr val="0070C0"/>
                </a:solidFill>
              </a:rPr>
              <a:t>Bob:  </a:t>
            </a:r>
            <a:r>
              <a:rPr lang="en-US" sz="16000" dirty="0"/>
              <a:t>*$ @ 4.</a:t>
            </a:r>
          </a:p>
          <a:p>
            <a:pPr>
              <a:buNone/>
            </a:pPr>
            <a:r>
              <a:rPr lang="en-US" sz="16000" b="1" dirty="0">
                <a:solidFill>
                  <a:srgbClr val="FA9AF3"/>
                </a:solidFill>
              </a:rPr>
              <a:t>Leah: </a:t>
            </a:r>
            <a:r>
              <a:rPr lang="en-US" sz="16000" dirty="0"/>
              <a:t>GTG, POS or TAW</a:t>
            </a:r>
          </a:p>
          <a:p>
            <a:endParaRPr lang="en-US" dirty="0"/>
          </a:p>
        </p:txBody>
      </p:sp>
    </p:spTree>
    <p:extLst>
      <p:ext uri="{BB962C8B-B14F-4D97-AF65-F5344CB8AC3E}">
        <p14:creationId xmlns:p14="http://schemas.microsoft.com/office/powerpoint/2010/main" val="11776535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9453563" cy="4256088"/>
          </a:xfrm>
        </p:spPr>
        <p:txBody>
          <a:bodyPr>
            <a:normAutofit/>
          </a:bodyPr>
          <a:lstStyle/>
          <a:p>
            <a:pPr algn="ctr"/>
            <a:r>
              <a:rPr lang="en-US" sz="5400" dirty="0">
                <a:solidFill>
                  <a:srgbClr val="90C226"/>
                </a:solidFill>
              </a:rPr>
              <a:t/>
            </a:r>
            <a:br>
              <a:rPr lang="en-US" sz="5400" dirty="0">
                <a:solidFill>
                  <a:srgbClr val="90C226"/>
                </a:solidFill>
              </a:rPr>
            </a:br>
            <a:endParaRPr lang="en-US" dirty="0"/>
          </a:p>
        </p:txBody>
      </p:sp>
      <p:sp>
        <p:nvSpPr>
          <p:cNvPr id="5" name="Subtitle 2"/>
          <p:cNvSpPr txBox="1">
            <a:spLocks/>
          </p:cNvSpPr>
          <p:nvPr/>
        </p:nvSpPr>
        <p:spPr>
          <a:xfrm>
            <a:off x="1472338" y="2340244"/>
            <a:ext cx="9438469" cy="3349929"/>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a:r>
              <a:rPr lang="en-US" sz="4800" dirty="0" smtClean="0">
                <a:solidFill>
                  <a:schemeClr val="accent1"/>
                </a:solidFill>
              </a:rPr>
              <a:t>Learning How to Keep </a:t>
            </a:r>
            <a:r>
              <a:rPr lang="en-US" sz="4800" dirty="0">
                <a:solidFill>
                  <a:schemeClr val="accent1"/>
                </a:solidFill>
              </a:rPr>
              <a:t>O</a:t>
            </a:r>
            <a:r>
              <a:rPr lang="en-US" sz="4800" dirty="0" smtClean="0">
                <a:solidFill>
                  <a:schemeClr val="accent1"/>
                </a:solidFill>
              </a:rPr>
              <a:t>ur Children </a:t>
            </a:r>
            <a:r>
              <a:rPr lang="en-US" sz="4800" dirty="0">
                <a:solidFill>
                  <a:schemeClr val="accent1"/>
                </a:solidFill>
              </a:rPr>
              <a:t>S</a:t>
            </a:r>
            <a:r>
              <a:rPr lang="en-US" sz="4800" dirty="0" smtClean="0">
                <a:solidFill>
                  <a:schemeClr val="accent1"/>
                </a:solidFill>
              </a:rPr>
              <a:t>afe Online </a:t>
            </a:r>
            <a:r>
              <a:rPr lang="en-US" sz="4800" dirty="0">
                <a:solidFill>
                  <a:schemeClr val="accent1"/>
                </a:solidFill>
              </a:rPr>
              <a:t>U</a:t>
            </a:r>
            <a:r>
              <a:rPr lang="en-US" sz="4800" dirty="0" smtClean="0">
                <a:solidFill>
                  <a:schemeClr val="accent1"/>
                </a:solidFill>
              </a:rPr>
              <a:t>sing a S.M.A.R.T approach.</a:t>
            </a:r>
          </a:p>
          <a:p>
            <a:pPr algn="ctr"/>
            <a:endParaRPr lang="en-US" sz="5400" dirty="0"/>
          </a:p>
        </p:txBody>
      </p:sp>
    </p:spTree>
    <p:extLst>
      <p:ext uri="{BB962C8B-B14F-4D97-AF65-F5344CB8AC3E}">
        <p14:creationId xmlns:p14="http://schemas.microsoft.com/office/powerpoint/2010/main" val="34323311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851" y="578603"/>
            <a:ext cx="10337369" cy="1320800"/>
          </a:xfrm>
        </p:spPr>
        <p:txBody>
          <a:bodyPr>
            <a:noAutofit/>
          </a:bodyPr>
          <a:lstStyle/>
          <a:p>
            <a:pPr algn="ctr"/>
            <a:r>
              <a:rPr lang="en-US" sz="5400" dirty="0"/>
              <a:t>T</a:t>
            </a:r>
            <a:r>
              <a:rPr lang="en-US" sz="5400" dirty="0" smtClean="0"/>
              <a:t>he “S.M.A.R.T” Approach… </a:t>
            </a:r>
            <a:endParaRPr lang="en-US" sz="5400" dirty="0"/>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accent1"/>
                </a:solidFill>
              </a:rPr>
              <a:t>S= Safeguard</a:t>
            </a:r>
          </a:p>
          <a:p>
            <a:pPr marL="0" indent="0">
              <a:buNone/>
            </a:pPr>
            <a:r>
              <a:rPr lang="en-US" sz="4000" dirty="0" smtClean="0">
                <a:solidFill>
                  <a:schemeClr val="accent1"/>
                </a:solidFill>
              </a:rPr>
              <a:t>M=Monitor </a:t>
            </a:r>
          </a:p>
          <a:p>
            <a:pPr marL="0" indent="0">
              <a:buNone/>
            </a:pPr>
            <a:r>
              <a:rPr lang="en-US" sz="4000" dirty="0" smtClean="0">
                <a:solidFill>
                  <a:schemeClr val="accent1"/>
                </a:solidFill>
              </a:rPr>
              <a:t>A= Accountability  </a:t>
            </a:r>
          </a:p>
          <a:p>
            <a:pPr marL="0" indent="0">
              <a:buNone/>
            </a:pPr>
            <a:r>
              <a:rPr lang="en-US" sz="4000" dirty="0" smtClean="0">
                <a:solidFill>
                  <a:schemeClr val="accent1"/>
                </a:solidFill>
              </a:rPr>
              <a:t>R=Regulate</a:t>
            </a:r>
          </a:p>
          <a:p>
            <a:pPr marL="0" indent="0">
              <a:buNone/>
            </a:pPr>
            <a:r>
              <a:rPr lang="en-US" sz="4000" dirty="0" smtClean="0">
                <a:solidFill>
                  <a:schemeClr val="accent1"/>
                </a:solidFill>
              </a:rPr>
              <a:t>T=Talk</a:t>
            </a:r>
          </a:p>
          <a:p>
            <a:pPr marL="0" indent="0">
              <a:buNone/>
            </a:pPr>
            <a:endParaRPr lang="en-US" dirty="0" smtClean="0"/>
          </a:p>
        </p:txBody>
      </p:sp>
    </p:spTree>
    <p:extLst>
      <p:ext uri="{BB962C8B-B14F-4D97-AF65-F5344CB8AC3E}">
        <p14:creationId xmlns:p14="http://schemas.microsoft.com/office/powerpoint/2010/main" val="33556562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2118" y="947693"/>
            <a:ext cx="7766936" cy="1646302"/>
          </a:xfrm>
        </p:spPr>
        <p:txBody>
          <a:bodyPr/>
          <a:lstStyle/>
          <a:p>
            <a:pPr algn="ctr"/>
            <a:r>
              <a:rPr lang="en-US" sz="7200" dirty="0" smtClean="0"/>
              <a:t>S= Safeguard</a:t>
            </a:r>
            <a:endParaRPr lang="en-US" sz="7200" dirty="0"/>
          </a:p>
        </p:txBody>
      </p:sp>
      <p:sp>
        <p:nvSpPr>
          <p:cNvPr id="3" name="Subtitle 2"/>
          <p:cNvSpPr>
            <a:spLocks noGrp="1"/>
          </p:cNvSpPr>
          <p:nvPr>
            <p:ph type="subTitle" idx="1"/>
          </p:nvPr>
        </p:nvSpPr>
        <p:spPr>
          <a:xfrm>
            <a:off x="2452464" y="2743199"/>
            <a:ext cx="7766936" cy="3363132"/>
          </a:xfrm>
        </p:spPr>
        <p:txBody>
          <a:bodyPr>
            <a:normAutofit/>
          </a:bodyPr>
          <a:lstStyle/>
          <a:p>
            <a:pPr marL="285750" indent="-285750" algn="l">
              <a:buFont typeface="Arial" panose="020B0604020202020204" pitchFamily="34" charset="0"/>
              <a:buChar char="•"/>
            </a:pPr>
            <a:endParaRPr lang="en-US" sz="2800" dirty="0" smtClean="0">
              <a:solidFill>
                <a:schemeClr val="accent1"/>
              </a:solidFill>
            </a:endParaRPr>
          </a:p>
          <a:p>
            <a:pPr marL="285750" indent="-285750" algn="l">
              <a:buFont typeface="Arial" panose="020B0604020202020204" pitchFamily="34" charset="0"/>
              <a:buChar char="•"/>
            </a:pPr>
            <a:r>
              <a:rPr lang="en-US" sz="2800" dirty="0" smtClean="0">
                <a:solidFill>
                  <a:schemeClr val="accent1"/>
                </a:solidFill>
              </a:rPr>
              <a:t>Inappropriate Content</a:t>
            </a:r>
          </a:p>
          <a:p>
            <a:pPr marL="285750" indent="-285750" algn="l">
              <a:buFont typeface="Arial" panose="020B0604020202020204" pitchFamily="34" charset="0"/>
              <a:buChar char="•"/>
            </a:pPr>
            <a:r>
              <a:rPr lang="en-US" sz="2800" dirty="0" smtClean="0">
                <a:solidFill>
                  <a:schemeClr val="accent1"/>
                </a:solidFill>
              </a:rPr>
              <a:t>Online Privacy</a:t>
            </a:r>
          </a:p>
          <a:p>
            <a:pPr marL="285750" indent="-285750" algn="l">
              <a:buFont typeface="Arial" panose="020B0604020202020204" pitchFamily="34" charset="0"/>
              <a:buChar char="•"/>
            </a:pPr>
            <a:r>
              <a:rPr lang="en-US" sz="2800" dirty="0" smtClean="0">
                <a:solidFill>
                  <a:schemeClr val="accent1"/>
                </a:solidFill>
              </a:rPr>
              <a:t>Online Sexual Solicitation</a:t>
            </a:r>
          </a:p>
          <a:p>
            <a:pPr marL="285750" indent="-285750" algn="l">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7722354" y="3595605"/>
            <a:ext cx="4300781" cy="3115161"/>
          </a:xfrm>
          <a:prstGeom prst="rect">
            <a:avLst/>
          </a:prstGeom>
        </p:spPr>
      </p:pic>
    </p:spTree>
    <p:extLst>
      <p:ext uri="{BB962C8B-B14F-4D97-AF65-F5344CB8AC3E}">
        <p14:creationId xmlns:p14="http://schemas.microsoft.com/office/powerpoint/2010/main" val="27443493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t>M=Monitor</a:t>
            </a:r>
            <a:endParaRPr lang="en-US" dirty="0"/>
          </a:p>
        </p:txBody>
      </p:sp>
      <p:sp>
        <p:nvSpPr>
          <p:cNvPr id="3" name="Content Placeholder 2"/>
          <p:cNvSpPr>
            <a:spLocks noGrp="1"/>
          </p:cNvSpPr>
          <p:nvPr>
            <p:ph idx="1"/>
          </p:nvPr>
        </p:nvSpPr>
        <p:spPr>
          <a:xfrm>
            <a:off x="2592925" y="2191586"/>
            <a:ext cx="9210585" cy="3880773"/>
          </a:xfrm>
        </p:spPr>
        <p:txBody>
          <a:bodyPr>
            <a:normAutofit/>
          </a:bodyPr>
          <a:lstStyle/>
          <a:p>
            <a:pPr marL="457200" indent="-457200">
              <a:buFont typeface="+mj-lt"/>
              <a:buAutoNum type="arabicPeriod"/>
            </a:pPr>
            <a:r>
              <a:rPr lang="en-US" sz="2800" dirty="0" smtClean="0">
                <a:solidFill>
                  <a:schemeClr val="accent1"/>
                </a:solidFill>
              </a:rPr>
              <a:t>Talk First</a:t>
            </a:r>
          </a:p>
          <a:p>
            <a:pPr marL="457200" indent="-457200">
              <a:buFont typeface="+mj-lt"/>
              <a:buAutoNum type="arabicPeriod"/>
            </a:pPr>
            <a:r>
              <a:rPr lang="en-US" sz="2800" dirty="0" smtClean="0">
                <a:solidFill>
                  <a:schemeClr val="accent1"/>
                </a:solidFill>
              </a:rPr>
              <a:t>Check-in </a:t>
            </a:r>
          </a:p>
          <a:p>
            <a:pPr marL="457200" indent="-457200">
              <a:buFont typeface="+mj-lt"/>
              <a:buAutoNum type="arabicPeriod"/>
            </a:pPr>
            <a:r>
              <a:rPr lang="en-US" sz="2800" dirty="0" smtClean="0">
                <a:solidFill>
                  <a:schemeClr val="accent1"/>
                </a:solidFill>
              </a:rPr>
              <a:t>Set rules</a:t>
            </a:r>
          </a:p>
          <a:p>
            <a:pPr marL="457200" indent="-457200">
              <a:buFont typeface="+mj-lt"/>
              <a:buAutoNum type="arabicPeriod"/>
            </a:pPr>
            <a:r>
              <a:rPr lang="en-US" sz="2800" dirty="0" smtClean="0">
                <a:solidFill>
                  <a:schemeClr val="accent1"/>
                </a:solidFill>
              </a:rPr>
              <a:t>Computers don’t belong in the bedroom</a:t>
            </a:r>
          </a:p>
          <a:p>
            <a:pPr marL="457200" indent="-457200">
              <a:buFont typeface="+mj-lt"/>
              <a:buAutoNum type="arabicPeriod"/>
            </a:pPr>
            <a:r>
              <a:rPr lang="en-US" sz="2800" dirty="0" smtClean="0">
                <a:solidFill>
                  <a:schemeClr val="accent1"/>
                </a:solidFill>
              </a:rPr>
              <a:t>Turn-off router connections at a particular time</a:t>
            </a:r>
            <a:endParaRPr lang="en-US" sz="2800" dirty="0">
              <a:solidFill>
                <a:schemeClr val="accent1"/>
              </a:solidFill>
            </a:endParaRPr>
          </a:p>
        </p:txBody>
      </p:sp>
    </p:spTree>
    <p:extLst>
      <p:ext uri="{BB962C8B-B14F-4D97-AF65-F5344CB8AC3E}">
        <p14:creationId xmlns:p14="http://schemas.microsoft.com/office/powerpoint/2010/main" val="937722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GAMING APPS QUIZ….</a:t>
            </a:r>
            <a:endParaRPr lang="en-US" sz="5400" b="1"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4691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t>A= Accountability</a:t>
            </a:r>
            <a:endParaRPr lang="en-US" sz="7200" dirty="0"/>
          </a:p>
        </p:txBody>
      </p:sp>
      <p:sp>
        <p:nvSpPr>
          <p:cNvPr id="4" name="Text Placeholder 3"/>
          <p:cNvSpPr>
            <a:spLocks noGrp="1"/>
          </p:cNvSpPr>
          <p:nvPr>
            <p:ph type="body" idx="1"/>
          </p:nvPr>
        </p:nvSpPr>
        <p:spPr>
          <a:xfrm>
            <a:off x="2076402" y="2728465"/>
            <a:ext cx="4185623" cy="576262"/>
          </a:xfrm>
          <a:ln w="28575">
            <a:solidFill>
              <a:schemeClr val="accent1"/>
            </a:solidFill>
          </a:ln>
        </p:spPr>
        <p:txBody>
          <a:bodyPr/>
          <a:lstStyle/>
          <a:p>
            <a:r>
              <a:rPr lang="en-US" sz="3600" b="1" dirty="0" smtClean="0">
                <a:solidFill>
                  <a:schemeClr val="accent1"/>
                </a:solidFill>
              </a:rPr>
              <a:t>WHAT’S OKAY</a:t>
            </a:r>
            <a:endParaRPr lang="en-US" sz="3600" b="1" dirty="0">
              <a:solidFill>
                <a:schemeClr val="accent1"/>
              </a:solidFill>
            </a:endParaRPr>
          </a:p>
        </p:txBody>
      </p:sp>
      <p:sp>
        <p:nvSpPr>
          <p:cNvPr id="3" name="Content Placeholder 2"/>
          <p:cNvSpPr>
            <a:spLocks noGrp="1"/>
          </p:cNvSpPr>
          <p:nvPr>
            <p:ph sz="half" idx="2"/>
          </p:nvPr>
        </p:nvSpPr>
        <p:spPr>
          <a:xfrm>
            <a:off x="2076400" y="3304726"/>
            <a:ext cx="4185623" cy="2593785"/>
          </a:xfrm>
          <a:ln w="3175">
            <a:solidFill>
              <a:schemeClr val="accent1"/>
            </a:solidFill>
          </a:ln>
        </p:spPr>
        <p:txBody>
          <a:bodyPr numCol="1">
            <a:normAutofit/>
          </a:bodyPr>
          <a:lstStyle/>
          <a:p>
            <a:r>
              <a:rPr lang="en-US" sz="2800" dirty="0" smtClean="0">
                <a:solidFill>
                  <a:schemeClr val="accent1"/>
                </a:solidFill>
              </a:rPr>
              <a:t>Pictures of Family &amp; Friends (with permission)</a:t>
            </a:r>
          </a:p>
          <a:p>
            <a:r>
              <a:rPr lang="en-US" sz="2800" dirty="0" smtClean="0">
                <a:solidFill>
                  <a:schemeClr val="accent1"/>
                </a:solidFill>
              </a:rPr>
              <a:t>Casual conversation in a game</a:t>
            </a:r>
          </a:p>
          <a:p>
            <a:endParaRPr lang="en-US" dirty="0" smtClean="0"/>
          </a:p>
          <a:p>
            <a:pPr marL="0" indent="0">
              <a:buNone/>
            </a:pPr>
            <a:endParaRPr lang="en-US" dirty="0" smtClean="0"/>
          </a:p>
          <a:p>
            <a:pPr marL="0" indent="0">
              <a:buNone/>
            </a:pPr>
            <a:endParaRPr lang="en-US" dirty="0"/>
          </a:p>
        </p:txBody>
      </p:sp>
      <p:sp>
        <p:nvSpPr>
          <p:cNvPr id="5" name="Text Placeholder 4"/>
          <p:cNvSpPr>
            <a:spLocks noGrp="1"/>
          </p:cNvSpPr>
          <p:nvPr>
            <p:ph type="body" sz="quarter" idx="3"/>
          </p:nvPr>
        </p:nvSpPr>
        <p:spPr>
          <a:xfrm>
            <a:off x="6262027" y="2728465"/>
            <a:ext cx="5361701" cy="576262"/>
          </a:xfrm>
          <a:ln w="28575">
            <a:solidFill>
              <a:schemeClr val="accent1"/>
            </a:solidFill>
          </a:ln>
        </p:spPr>
        <p:txBody>
          <a:bodyPr/>
          <a:lstStyle/>
          <a:p>
            <a:r>
              <a:rPr lang="en-US" sz="3600" b="1" dirty="0" smtClean="0">
                <a:solidFill>
                  <a:schemeClr val="accent1"/>
                </a:solidFill>
              </a:rPr>
              <a:t>WHAT’S NOT OKAY</a:t>
            </a:r>
            <a:endParaRPr lang="en-US" sz="3600" b="1" dirty="0">
              <a:solidFill>
                <a:schemeClr val="accent1"/>
              </a:solidFill>
            </a:endParaRPr>
          </a:p>
        </p:txBody>
      </p:sp>
      <p:sp>
        <p:nvSpPr>
          <p:cNvPr id="6" name="Content Placeholder 5"/>
          <p:cNvSpPr>
            <a:spLocks noGrp="1"/>
          </p:cNvSpPr>
          <p:nvPr>
            <p:ph sz="quarter" idx="4"/>
          </p:nvPr>
        </p:nvSpPr>
        <p:spPr>
          <a:xfrm>
            <a:off x="6262026" y="3304727"/>
            <a:ext cx="5361702" cy="2593785"/>
          </a:xfrm>
          <a:ln w="9525">
            <a:solidFill>
              <a:schemeClr val="accent1"/>
            </a:solidFill>
          </a:ln>
        </p:spPr>
        <p:txBody>
          <a:bodyPr>
            <a:normAutofit/>
          </a:bodyPr>
          <a:lstStyle/>
          <a:p>
            <a:r>
              <a:rPr lang="en-US" sz="2800" dirty="0" smtClean="0">
                <a:solidFill>
                  <a:schemeClr val="accent1"/>
                </a:solidFill>
              </a:rPr>
              <a:t>Certain kinds of personal information</a:t>
            </a:r>
            <a:endParaRPr lang="en-US" sz="2800" dirty="0">
              <a:solidFill>
                <a:schemeClr val="accent1"/>
              </a:solidFill>
            </a:endParaRPr>
          </a:p>
        </p:txBody>
      </p:sp>
    </p:spTree>
    <p:extLst>
      <p:ext uri="{BB962C8B-B14F-4D97-AF65-F5344CB8AC3E}">
        <p14:creationId xmlns:p14="http://schemas.microsoft.com/office/powerpoint/2010/main" val="10949840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t>R= Regulate</a:t>
            </a:r>
            <a:r>
              <a:rPr lang="en-US" i="1" dirty="0" smtClean="0"/>
              <a:t> </a:t>
            </a:r>
            <a:endParaRPr lang="en-US" dirty="0"/>
          </a:p>
        </p:txBody>
      </p:sp>
      <p:pic>
        <p:nvPicPr>
          <p:cNvPr id="1026" name="Picture 2" descr="http://cdn2.drprem.com/parenting/wp-content/uploads/sites/19/2014/01/mother-daughter-computer.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02457" y="2045777"/>
            <a:ext cx="4279559" cy="399558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sz="quarter" idx="4"/>
          </p:nvPr>
        </p:nvSpPr>
        <p:spPr>
          <a:xfrm>
            <a:off x="4682016" y="2045777"/>
            <a:ext cx="5035421" cy="3995586"/>
          </a:xfrm>
        </p:spPr>
        <p:txBody>
          <a:bodyPr>
            <a:noAutofit/>
          </a:bodyPr>
          <a:lstStyle/>
          <a:p>
            <a:r>
              <a:rPr lang="en-US" sz="2400" dirty="0" smtClean="0">
                <a:solidFill>
                  <a:schemeClr val="accent1"/>
                </a:solidFill>
              </a:rPr>
              <a:t>Establish expectation for online behavior</a:t>
            </a:r>
          </a:p>
          <a:p>
            <a:r>
              <a:rPr lang="en-US" sz="2400" dirty="0" smtClean="0">
                <a:solidFill>
                  <a:schemeClr val="accent1"/>
                </a:solidFill>
              </a:rPr>
              <a:t>Set consequences for inappropriate posts</a:t>
            </a:r>
          </a:p>
          <a:p>
            <a:r>
              <a:rPr lang="en-US" sz="2400" dirty="0" smtClean="0">
                <a:solidFill>
                  <a:schemeClr val="accent1"/>
                </a:solidFill>
              </a:rPr>
              <a:t>Talk about inappropriate usernames</a:t>
            </a:r>
          </a:p>
          <a:p>
            <a:r>
              <a:rPr lang="en-US" sz="2400" dirty="0" smtClean="0">
                <a:solidFill>
                  <a:schemeClr val="accent1"/>
                </a:solidFill>
              </a:rPr>
              <a:t>Review comments and pictures</a:t>
            </a:r>
          </a:p>
          <a:p>
            <a:r>
              <a:rPr lang="en-US" sz="2400" dirty="0" smtClean="0">
                <a:solidFill>
                  <a:schemeClr val="accent1"/>
                </a:solidFill>
              </a:rPr>
              <a:t>Talk about what their friends are posting</a:t>
            </a:r>
            <a:endParaRPr lang="en-US" sz="2400" dirty="0">
              <a:solidFill>
                <a:schemeClr val="accent1"/>
              </a:solidFill>
            </a:endParaRPr>
          </a:p>
        </p:txBody>
      </p:sp>
    </p:spTree>
    <p:extLst>
      <p:ext uri="{BB962C8B-B14F-4D97-AF65-F5344CB8AC3E}">
        <p14:creationId xmlns:p14="http://schemas.microsoft.com/office/powerpoint/2010/main" val="10732575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57" y="485402"/>
            <a:ext cx="8732003" cy="2071818"/>
          </a:xfrm>
        </p:spPr>
        <p:txBody>
          <a:bodyPr>
            <a:normAutofit/>
          </a:bodyPr>
          <a:lstStyle/>
          <a:p>
            <a:pPr algn="ctr"/>
            <a:r>
              <a:rPr lang="en-US" sz="7200" dirty="0" smtClean="0"/>
              <a:t>T=Talk</a:t>
            </a:r>
            <a:r>
              <a:rPr lang="en-US" dirty="0" smtClean="0"/>
              <a:t> </a:t>
            </a:r>
            <a:endParaRPr lang="en-US" dirty="0"/>
          </a:p>
        </p:txBody>
      </p:sp>
      <p:sp>
        <p:nvSpPr>
          <p:cNvPr id="3" name="Content Placeholder 2"/>
          <p:cNvSpPr>
            <a:spLocks noGrp="1"/>
          </p:cNvSpPr>
          <p:nvPr>
            <p:ph idx="1"/>
          </p:nvPr>
        </p:nvSpPr>
        <p:spPr>
          <a:xfrm>
            <a:off x="685800" y="2185262"/>
            <a:ext cx="10820400" cy="3347633"/>
          </a:xfrm>
        </p:spPr>
        <p:txBody>
          <a:bodyPr>
            <a:normAutofit/>
          </a:bodyPr>
          <a:lstStyle/>
          <a:p>
            <a:r>
              <a:rPr lang="en-US" sz="3200" dirty="0" smtClean="0">
                <a:solidFill>
                  <a:schemeClr val="accent1"/>
                </a:solidFill>
              </a:rPr>
              <a:t>Risks</a:t>
            </a:r>
          </a:p>
          <a:p>
            <a:r>
              <a:rPr lang="en-US" sz="3200" dirty="0" smtClean="0">
                <a:solidFill>
                  <a:schemeClr val="accent1"/>
                </a:solidFill>
              </a:rPr>
              <a:t>Warning Signs</a:t>
            </a:r>
          </a:p>
          <a:p>
            <a:r>
              <a:rPr lang="en-US" sz="3200" dirty="0" smtClean="0">
                <a:solidFill>
                  <a:schemeClr val="accent1"/>
                </a:solidFill>
              </a:rPr>
              <a:t>Privacy</a:t>
            </a:r>
          </a:p>
          <a:p>
            <a:r>
              <a:rPr lang="en-US" sz="3200" dirty="0" smtClean="0">
                <a:solidFill>
                  <a:schemeClr val="accent1"/>
                </a:solidFill>
              </a:rPr>
              <a:t>Relationships</a:t>
            </a:r>
          </a:p>
          <a:p>
            <a:r>
              <a:rPr lang="en-US" sz="3200" dirty="0" smtClean="0">
                <a:solidFill>
                  <a:schemeClr val="accent1"/>
                </a:solidFill>
              </a:rPr>
              <a:t>Call the Police</a:t>
            </a:r>
          </a:p>
          <a:p>
            <a:pPr marL="0" indent="0">
              <a:buNone/>
            </a:pPr>
            <a:endParaRPr lang="en-US" sz="3200" dirty="0" smtClean="0">
              <a:solidFill>
                <a:schemeClr val="accent1"/>
              </a:solidFill>
            </a:endParaRPr>
          </a:p>
          <a:p>
            <a:pPr marL="0" indent="0">
              <a:buNone/>
            </a:pPr>
            <a:endParaRPr lang="en-US" dirty="0" smtClean="0"/>
          </a:p>
          <a:p>
            <a:endParaRPr lang="en-US" dirty="0" smtClean="0"/>
          </a:p>
          <a:p>
            <a:pPr marL="0" indent="0">
              <a:buNone/>
            </a:pPr>
            <a:endParaRPr lang="en-US" dirty="0" smtClean="0"/>
          </a:p>
          <a:p>
            <a:endParaRPr lang="en-US" dirty="0" smtClean="0"/>
          </a:p>
          <a:p>
            <a:endParaRPr lang="en-US" dirty="0"/>
          </a:p>
        </p:txBody>
      </p:sp>
      <p:pic>
        <p:nvPicPr>
          <p:cNvPr id="5122" name="Picture 2" descr="http://www.pathfindersforautism.org/docs/Parent%20Tips/Parent%20tips%20images/parents-talking-divorce-to-.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8605" y="2185262"/>
            <a:ext cx="4819650"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6454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Netiquette Rules:</a:t>
            </a:r>
            <a:r>
              <a:rPr lang="en-US" dirty="0" smtClean="0"/>
              <a:t/>
            </a:r>
            <a:br>
              <a:rPr lang="en-US" dirty="0" smtClean="0"/>
            </a:br>
            <a:endParaRPr lang="en-US" dirty="0"/>
          </a:p>
        </p:txBody>
      </p:sp>
      <p:sp>
        <p:nvSpPr>
          <p:cNvPr id="8" name="Content Placeholder 7"/>
          <p:cNvSpPr>
            <a:spLocks noGrp="1"/>
          </p:cNvSpPr>
          <p:nvPr>
            <p:ph idx="1"/>
          </p:nvPr>
        </p:nvSpPr>
        <p:spPr>
          <a:xfrm>
            <a:off x="2262569" y="1240970"/>
            <a:ext cx="8915400" cy="4653643"/>
          </a:xfrm>
        </p:spPr>
        <p:txBody>
          <a:bodyPr>
            <a:noAutofit/>
          </a:bodyPr>
          <a:lstStyle/>
          <a:p>
            <a:r>
              <a:rPr lang="en-US" sz="3200" b="1" dirty="0"/>
              <a:t>Never Share Personal </a:t>
            </a:r>
            <a:r>
              <a:rPr lang="en-US" sz="3200" b="1" dirty="0" smtClean="0"/>
              <a:t>Information</a:t>
            </a:r>
          </a:p>
          <a:p>
            <a:r>
              <a:rPr lang="en-US" sz="3200" b="1" dirty="0"/>
              <a:t>Think Before You </a:t>
            </a:r>
            <a:r>
              <a:rPr lang="en-US" sz="3200" b="1" dirty="0" smtClean="0"/>
              <a:t>Post</a:t>
            </a:r>
          </a:p>
          <a:p>
            <a:r>
              <a:rPr lang="en-US" sz="3200" b="1" dirty="0"/>
              <a:t>Avoid Passing on </a:t>
            </a:r>
            <a:r>
              <a:rPr lang="en-US" sz="3200" b="1" dirty="0" smtClean="0"/>
              <a:t>Rumors</a:t>
            </a:r>
          </a:p>
          <a:p>
            <a:r>
              <a:rPr lang="en-US" sz="3200" b="1" dirty="0"/>
              <a:t>Don’t Get Involved with Cyber </a:t>
            </a:r>
            <a:r>
              <a:rPr lang="en-US" sz="3200" b="1" dirty="0" smtClean="0"/>
              <a:t>bullying</a:t>
            </a:r>
          </a:p>
          <a:p>
            <a:r>
              <a:rPr lang="en-US" sz="3200" b="1" dirty="0"/>
              <a:t>Double Check Your Privacy </a:t>
            </a:r>
            <a:r>
              <a:rPr lang="en-US" sz="3200" b="1" dirty="0" smtClean="0"/>
              <a:t>Settings</a:t>
            </a:r>
          </a:p>
          <a:p>
            <a:r>
              <a:rPr lang="en-US" sz="3200" b="1" dirty="0"/>
              <a:t>Treat Others with </a:t>
            </a:r>
            <a:r>
              <a:rPr lang="en-US" sz="3200" b="1" dirty="0" smtClean="0"/>
              <a:t>Respect</a:t>
            </a:r>
          </a:p>
          <a:p>
            <a:r>
              <a:rPr lang="en-US" sz="3200" b="1" dirty="0"/>
              <a:t> Don’t Steal </a:t>
            </a:r>
            <a:r>
              <a:rPr lang="en-US" sz="3200" b="1" dirty="0" smtClean="0"/>
              <a:t>Content</a:t>
            </a:r>
          </a:p>
        </p:txBody>
      </p:sp>
      <p:sp>
        <p:nvSpPr>
          <p:cNvPr id="9" name="Title 1"/>
          <p:cNvSpPr txBox="1">
            <a:spLocks/>
          </p:cNvSpPr>
          <p:nvPr/>
        </p:nvSpPr>
        <p:spPr>
          <a:xfrm>
            <a:off x="2059525" y="6034310"/>
            <a:ext cx="9321489" cy="1378862"/>
          </a:xfrm>
          <a:prstGeom prst="rect">
            <a:avLst/>
          </a:prstGeom>
        </p:spPr>
        <p:txBody>
          <a:bodyPr vert="horz" lIns="91440" tIns="45720" rIns="91440" bIns="45720" rtlCol="0" anchor="t">
            <a:normAutofit fontScale="82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100" dirty="0" smtClean="0"/>
              <a:t>http://nobullying.com/tips-for-proper-netiquette-for-kids/</a:t>
            </a:r>
            <a:br>
              <a:rPr lang="en-US" sz="3100" dirty="0" smtClean="0"/>
            </a:br>
            <a:r>
              <a:rPr lang="en-US" dirty="0" smtClean="0"/>
              <a:t/>
            </a:r>
            <a:br>
              <a:rPr lang="en-US" dirty="0" smtClean="0"/>
            </a:br>
            <a:endParaRPr lang="en-US" dirty="0"/>
          </a:p>
        </p:txBody>
      </p:sp>
    </p:spTree>
    <p:extLst>
      <p:ext uri="{BB962C8B-B14F-4D97-AF65-F5344CB8AC3E}">
        <p14:creationId xmlns:p14="http://schemas.microsoft.com/office/powerpoint/2010/main" val="39818635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2"/>
          </p:nvPr>
        </p:nvSpPr>
        <p:spPr>
          <a:xfrm>
            <a:off x="1798869" y="1810733"/>
            <a:ext cx="10089541" cy="3941763"/>
          </a:xfrm>
        </p:spPr>
        <p:txBody>
          <a:bodyPr/>
          <a:lstStyle/>
          <a:p>
            <a:r>
              <a:rPr lang="en-US" sz="4000" dirty="0" smtClean="0"/>
              <a:t>Establish a secret relationship</a:t>
            </a:r>
          </a:p>
          <a:p>
            <a:r>
              <a:rPr lang="en-US" sz="4000" dirty="0" smtClean="0"/>
              <a:t>Using the telephone and setting up the meeting</a:t>
            </a:r>
          </a:p>
          <a:p>
            <a:r>
              <a:rPr lang="en-US" sz="4000" dirty="0" smtClean="0"/>
              <a:t>Why do young people want to meet adults?</a:t>
            </a:r>
          </a:p>
          <a:p>
            <a:endParaRPr lang="en-US" dirty="0"/>
          </a:p>
        </p:txBody>
      </p:sp>
      <p:sp>
        <p:nvSpPr>
          <p:cNvPr id="4" name="Title 3"/>
          <p:cNvSpPr>
            <a:spLocks noGrp="1"/>
          </p:cNvSpPr>
          <p:nvPr>
            <p:ph type="title"/>
          </p:nvPr>
        </p:nvSpPr>
        <p:spPr>
          <a:xfrm>
            <a:off x="1998134" y="657977"/>
            <a:ext cx="9963678" cy="1280890"/>
          </a:xfrm>
        </p:spPr>
        <p:txBody>
          <a:bodyPr>
            <a:noAutofit/>
          </a:bodyPr>
          <a:lstStyle/>
          <a:p>
            <a:r>
              <a:rPr lang="en-US" sz="6000" b="1" dirty="0" smtClean="0"/>
              <a:t>“The Grooming Process”</a:t>
            </a:r>
            <a:endParaRPr lang="en-US" sz="6000" b="1" dirty="0"/>
          </a:p>
        </p:txBody>
      </p:sp>
    </p:spTree>
    <p:extLst>
      <p:ext uri="{BB962C8B-B14F-4D97-AF65-F5344CB8AC3E}">
        <p14:creationId xmlns:p14="http://schemas.microsoft.com/office/powerpoint/2010/main" val="263584936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W</a:t>
            </a:r>
            <a:r>
              <a:rPr lang="en-US" sz="5400" dirty="0" smtClean="0"/>
              <a:t>arning </a:t>
            </a:r>
            <a:r>
              <a:rPr lang="en-US" sz="5400" dirty="0"/>
              <a:t>S</a:t>
            </a:r>
            <a:r>
              <a:rPr lang="en-US" sz="5400" dirty="0" smtClean="0"/>
              <a:t>igns</a:t>
            </a:r>
            <a:endParaRPr lang="en-US" sz="5400" dirty="0"/>
          </a:p>
        </p:txBody>
      </p:sp>
      <p:sp>
        <p:nvSpPr>
          <p:cNvPr id="3" name="Content Placeholder 2"/>
          <p:cNvSpPr>
            <a:spLocks noGrp="1"/>
          </p:cNvSpPr>
          <p:nvPr>
            <p:ph idx="1"/>
          </p:nvPr>
        </p:nvSpPr>
        <p:spPr>
          <a:xfrm>
            <a:off x="2278969" y="2019300"/>
            <a:ext cx="8915400" cy="3777622"/>
          </a:xfrm>
        </p:spPr>
        <p:txBody>
          <a:bodyPr>
            <a:noAutofit/>
          </a:bodyPr>
          <a:lstStyle/>
          <a:p>
            <a:r>
              <a:rPr lang="en-US" sz="3200" dirty="0" smtClean="0"/>
              <a:t>Time spent online</a:t>
            </a:r>
          </a:p>
          <a:p>
            <a:r>
              <a:rPr lang="en-US" sz="3200" dirty="0" smtClean="0"/>
              <a:t>Pornography</a:t>
            </a:r>
          </a:p>
          <a:p>
            <a:r>
              <a:rPr lang="en-US" sz="3200" dirty="0" smtClean="0"/>
              <a:t>Phone use</a:t>
            </a:r>
          </a:p>
          <a:p>
            <a:r>
              <a:rPr lang="en-US" sz="3200" dirty="0" smtClean="0"/>
              <a:t>Unsolicited mail and gifts</a:t>
            </a:r>
          </a:p>
          <a:p>
            <a:r>
              <a:rPr lang="en-US" sz="3200" dirty="0" smtClean="0"/>
              <a:t>Concealing computer content</a:t>
            </a:r>
          </a:p>
          <a:p>
            <a:r>
              <a:rPr lang="en-US" sz="3200" dirty="0" smtClean="0"/>
              <a:t>Behavior change</a:t>
            </a:r>
          </a:p>
          <a:p>
            <a:r>
              <a:rPr lang="en-US" sz="3200" dirty="0" smtClean="0"/>
              <a:t>Using different online account</a:t>
            </a:r>
            <a:endParaRPr lang="en-US" sz="3200" dirty="0"/>
          </a:p>
        </p:txBody>
      </p:sp>
    </p:spTree>
    <p:extLst>
      <p:ext uri="{BB962C8B-B14F-4D97-AF65-F5344CB8AC3E}">
        <p14:creationId xmlns:p14="http://schemas.microsoft.com/office/powerpoint/2010/main" val="923657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Safe Search Engines For Children</a:t>
            </a:r>
            <a:br>
              <a:rPr lang="en-US" b="1" dirty="0" smtClean="0"/>
            </a:br>
            <a:r>
              <a:rPr lang="en-US" b="1" dirty="0" smtClean="0"/>
              <a:t>Continued…</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8653301"/>
              </p:ext>
            </p:extLst>
          </p:nvPr>
        </p:nvGraphicFramePr>
        <p:xfrm>
          <a:off x="2589213" y="2133600"/>
          <a:ext cx="8915400" cy="4394200"/>
        </p:xfrm>
        <a:graphic>
          <a:graphicData uri="http://schemas.openxmlformats.org/drawingml/2006/table">
            <a:tbl>
              <a:tblPr firstRow="1" bandRow="1">
                <a:tableStyleId>{5C22544A-7EE6-4342-B048-85BDC9FD1C3A}</a:tableStyleId>
              </a:tblPr>
              <a:tblGrid>
                <a:gridCol w="4457700"/>
                <a:gridCol w="4457700"/>
              </a:tblGrid>
              <a:tr h="370840">
                <a:tc>
                  <a:txBody>
                    <a:bodyPr/>
                    <a:lstStyle/>
                    <a:p>
                      <a:pPr algn="ctr"/>
                      <a:r>
                        <a:rPr lang="en-US" dirty="0" smtClean="0"/>
                        <a:t>Age</a:t>
                      </a:r>
                      <a:endParaRPr lang="en-US" dirty="0"/>
                    </a:p>
                  </a:txBody>
                  <a:tcPr/>
                </a:tc>
                <a:tc>
                  <a:txBody>
                    <a:bodyPr/>
                    <a:lstStyle/>
                    <a:p>
                      <a:pPr algn="ctr"/>
                      <a:r>
                        <a:rPr lang="en-US" dirty="0" smtClean="0"/>
                        <a:t>Search Engine</a:t>
                      </a:r>
                      <a:endParaRPr lang="en-US" dirty="0"/>
                    </a:p>
                  </a:txBody>
                  <a:tcPr/>
                </a:tc>
              </a:tr>
              <a:tr h="370840">
                <a:tc>
                  <a:txBody>
                    <a:bodyPr/>
                    <a:lstStyle/>
                    <a:p>
                      <a:pPr algn="ctr"/>
                      <a:r>
                        <a:rPr lang="en-US" dirty="0" smtClean="0"/>
                        <a:t>7+</a:t>
                      </a:r>
                      <a:endParaRPr lang="en-US" dirty="0"/>
                    </a:p>
                  </a:txBody>
                  <a:tcPr/>
                </a:tc>
                <a:tc>
                  <a:txBody>
                    <a:bodyPr/>
                    <a:lstStyle/>
                    <a:p>
                      <a:pPr algn="ctr"/>
                      <a:r>
                        <a:rPr lang="en-US" dirty="0" smtClean="0"/>
                        <a:t>Tweens Browser</a:t>
                      </a:r>
                    </a:p>
                    <a:p>
                      <a:pPr algn="ctr"/>
                      <a:r>
                        <a:rPr lang="en-US" sz="1800" b="0" i="1" kern="1200" dirty="0" smtClean="0">
                          <a:solidFill>
                            <a:schemeClr val="dk1"/>
                          </a:solidFill>
                          <a:effectLst/>
                          <a:latin typeface="+mn-lt"/>
                          <a:ea typeface="+mn-ea"/>
                          <a:cs typeface="+mn-cs"/>
                        </a:rPr>
                        <a:t>URL: http://tweensbrowser.com</a:t>
                      </a:r>
                      <a:endParaRPr lang="en-US" dirty="0"/>
                    </a:p>
                  </a:txBody>
                  <a:tcPr/>
                </a:tc>
              </a:tr>
              <a:tr h="370840">
                <a:tc>
                  <a:txBody>
                    <a:bodyPr/>
                    <a:lstStyle/>
                    <a:p>
                      <a:pPr algn="ctr"/>
                      <a:endParaRPr lang="en-US" dirty="0" smtClean="0"/>
                    </a:p>
                    <a:p>
                      <a:pPr algn="ctr"/>
                      <a:endParaRPr lang="en-US" dirty="0" smtClean="0"/>
                    </a:p>
                    <a:p>
                      <a:pPr algn="ctr"/>
                      <a:r>
                        <a:rPr lang="en-US" dirty="0" smtClean="0"/>
                        <a:t>8+</a:t>
                      </a:r>
                      <a:endParaRPr lang="en-US" dirty="0"/>
                    </a:p>
                  </a:txBody>
                  <a:tcPr/>
                </a:tc>
                <a:tc>
                  <a:txBody>
                    <a:bodyPr/>
                    <a:lstStyle/>
                    <a:p>
                      <a:pPr algn="ctr"/>
                      <a:r>
                        <a:rPr lang="en-US" dirty="0" err="1" smtClean="0"/>
                        <a:t>KidsClick</a:t>
                      </a:r>
                      <a:endParaRPr lang="en-US" dirty="0" smtClean="0"/>
                    </a:p>
                    <a:p>
                      <a:pPr algn="ctr"/>
                      <a:r>
                        <a:rPr lang="en-US" sz="1800" b="0" i="1" kern="1200" dirty="0" smtClean="0">
                          <a:solidFill>
                            <a:schemeClr val="dk1"/>
                          </a:solidFill>
                          <a:effectLst/>
                          <a:latin typeface="+mn-lt"/>
                          <a:ea typeface="+mn-ea"/>
                          <a:cs typeface="+mn-cs"/>
                        </a:rPr>
                        <a:t>URL: http://www.kidsclick.org</a:t>
                      </a:r>
                    </a:p>
                    <a:p>
                      <a:pPr algn="ctr"/>
                      <a:r>
                        <a:rPr lang="en-US" sz="1800" b="0" i="1" kern="1200" dirty="0" err="1" smtClean="0">
                          <a:solidFill>
                            <a:schemeClr val="dk1"/>
                          </a:solidFill>
                          <a:effectLst/>
                          <a:latin typeface="+mn-lt"/>
                          <a:ea typeface="+mn-ea"/>
                          <a:cs typeface="+mn-cs"/>
                        </a:rPr>
                        <a:t>Zilladog</a:t>
                      </a:r>
                      <a:endParaRPr lang="en-US" sz="1800" b="0" i="1" kern="1200" dirty="0" smtClean="0">
                        <a:solidFill>
                          <a:schemeClr val="dk1"/>
                        </a:solidFill>
                        <a:effectLst/>
                        <a:latin typeface="+mn-lt"/>
                        <a:ea typeface="+mn-ea"/>
                        <a:cs typeface="+mn-cs"/>
                      </a:endParaRPr>
                    </a:p>
                    <a:p>
                      <a:pPr algn="ctr"/>
                      <a:r>
                        <a:rPr lang="en-US" sz="1800" b="0" i="1" kern="1200" dirty="0" smtClean="0">
                          <a:solidFill>
                            <a:schemeClr val="dk1"/>
                          </a:solidFill>
                          <a:effectLst/>
                          <a:latin typeface="+mn-lt"/>
                          <a:ea typeface="+mn-ea"/>
                          <a:cs typeface="+mn-cs"/>
                        </a:rPr>
                        <a:t>URL: http://www.zilladog.com</a:t>
                      </a:r>
                      <a:endParaRPr lang="en-US" dirty="0"/>
                    </a:p>
                  </a:txBody>
                  <a:tcPr/>
                </a:tc>
              </a:tr>
              <a:tr h="370840">
                <a:tc>
                  <a:txBody>
                    <a:bodyPr/>
                    <a:lstStyle/>
                    <a:p>
                      <a:pPr algn="ctr"/>
                      <a:endParaRPr lang="en-US" dirty="0" smtClean="0"/>
                    </a:p>
                    <a:p>
                      <a:pPr algn="ctr"/>
                      <a:r>
                        <a:rPr lang="en-US" dirty="0" smtClean="0"/>
                        <a:t>10+</a:t>
                      </a:r>
                      <a:endParaRPr lang="en-US" dirty="0"/>
                    </a:p>
                  </a:txBody>
                  <a:tcPr/>
                </a:tc>
                <a:tc>
                  <a:txBody>
                    <a:bodyPr/>
                    <a:lstStyle/>
                    <a:p>
                      <a:pPr algn="ctr"/>
                      <a:r>
                        <a:rPr lang="en-US" dirty="0" smtClean="0"/>
                        <a:t>DuckDuckGo</a:t>
                      </a:r>
                    </a:p>
                    <a:p>
                      <a:pPr algn="ctr"/>
                      <a:r>
                        <a:rPr lang="en-US" sz="1800" b="0" i="1" kern="1200" dirty="0" smtClean="0">
                          <a:solidFill>
                            <a:schemeClr val="dk1"/>
                          </a:solidFill>
                          <a:effectLst/>
                          <a:latin typeface="+mn-lt"/>
                          <a:ea typeface="+mn-ea"/>
                          <a:cs typeface="+mn-cs"/>
                        </a:rPr>
                        <a:t>URL: https://www.duckduckgo.com</a:t>
                      </a:r>
                    </a:p>
                    <a:p>
                      <a:pPr algn="ctr"/>
                      <a:r>
                        <a:rPr lang="en-US" sz="1800" b="0" i="1" kern="1200" dirty="0" smtClean="0">
                          <a:solidFill>
                            <a:schemeClr val="dk1"/>
                          </a:solidFill>
                          <a:effectLst/>
                          <a:latin typeface="+mn-lt"/>
                          <a:ea typeface="+mn-ea"/>
                          <a:cs typeface="+mn-cs"/>
                        </a:rPr>
                        <a:t>KidzSearch.com</a:t>
                      </a:r>
                      <a:endParaRPr lang="en-US" dirty="0"/>
                    </a:p>
                  </a:txBody>
                  <a:tcPr/>
                </a:tc>
              </a:tr>
              <a:tr h="370840">
                <a:tc>
                  <a:txBody>
                    <a:bodyPr/>
                    <a:lstStyle/>
                    <a:p>
                      <a:pPr algn="ctr"/>
                      <a:r>
                        <a:rPr lang="en-US" dirty="0" smtClean="0"/>
                        <a:t>13+</a:t>
                      </a:r>
                      <a:endParaRPr lang="en-US" dirty="0"/>
                    </a:p>
                  </a:txBody>
                  <a:tcPr/>
                </a:tc>
                <a:tc>
                  <a:txBody>
                    <a:bodyPr/>
                    <a:lstStyle/>
                    <a:p>
                      <a:pPr algn="ctr"/>
                      <a:r>
                        <a:rPr lang="en-US" dirty="0" err="1" smtClean="0"/>
                        <a:t>SweetSearch</a:t>
                      </a:r>
                      <a:endParaRPr lang="en-US" dirty="0" smtClean="0"/>
                    </a:p>
                    <a:p>
                      <a:pPr algn="ctr"/>
                      <a:r>
                        <a:rPr lang="en-US" sz="1800" b="0" i="1" kern="1200" dirty="0" smtClean="0">
                          <a:solidFill>
                            <a:schemeClr val="dk1"/>
                          </a:solidFill>
                          <a:effectLst/>
                          <a:latin typeface="+mn-lt"/>
                          <a:ea typeface="+mn-ea"/>
                          <a:cs typeface="+mn-cs"/>
                        </a:rPr>
                        <a:t>URL: http://www.sweetsearch.com</a:t>
                      </a:r>
                    </a:p>
                  </a:txBody>
                  <a:tcPr/>
                </a:tc>
              </a:tr>
              <a:tr h="370840">
                <a:tc>
                  <a:txBody>
                    <a:bodyPr/>
                    <a:lstStyle/>
                    <a:p>
                      <a:pPr algn="ctr"/>
                      <a:r>
                        <a:rPr lang="en-US" dirty="0" smtClean="0"/>
                        <a:t>15+</a:t>
                      </a:r>
                      <a:endParaRPr lang="en-US" dirty="0"/>
                    </a:p>
                  </a:txBody>
                  <a:tcPr/>
                </a:tc>
                <a:tc>
                  <a:txBody>
                    <a:bodyPr/>
                    <a:lstStyle/>
                    <a:p>
                      <a:pPr algn="ctr"/>
                      <a:r>
                        <a:rPr lang="en-US" sz="1800" b="0" i="1" kern="1200" dirty="0" smtClean="0">
                          <a:solidFill>
                            <a:schemeClr val="dk1"/>
                          </a:solidFill>
                          <a:effectLst/>
                          <a:latin typeface="+mn-lt"/>
                          <a:ea typeface="+mn-ea"/>
                          <a:cs typeface="+mn-cs"/>
                        </a:rPr>
                        <a:t>Google Scholar</a:t>
                      </a:r>
                    </a:p>
                    <a:p>
                      <a:pPr algn="ctr"/>
                      <a:r>
                        <a:rPr lang="en-US" sz="1800" b="0" i="1" kern="1200" dirty="0" smtClean="0">
                          <a:solidFill>
                            <a:schemeClr val="dk1"/>
                          </a:solidFill>
                          <a:effectLst/>
                          <a:latin typeface="+mn-lt"/>
                          <a:ea typeface="+mn-ea"/>
                          <a:cs typeface="+mn-cs"/>
                        </a:rPr>
                        <a:t>URL: http://scholar.google.com</a:t>
                      </a:r>
                    </a:p>
                  </a:txBody>
                  <a:tcPr/>
                </a:tc>
              </a:tr>
            </a:tbl>
          </a:graphicData>
        </a:graphic>
      </p:graphicFrame>
    </p:spTree>
    <p:extLst>
      <p:ext uri="{BB962C8B-B14F-4D97-AF65-F5344CB8AC3E}">
        <p14:creationId xmlns:p14="http://schemas.microsoft.com/office/powerpoint/2010/main" val="3717659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Additional Ways to Safeguard Children’s Use beyond Browsers</a:t>
            </a:r>
            <a:endParaRPr lang="en-US" b="1" dirty="0"/>
          </a:p>
        </p:txBody>
      </p:sp>
      <p:sp>
        <p:nvSpPr>
          <p:cNvPr id="3" name="Content Placeholder 2"/>
          <p:cNvSpPr>
            <a:spLocks noGrp="1"/>
          </p:cNvSpPr>
          <p:nvPr>
            <p:ph idx="1"/>
          </p:nvPr>
        </p:nvSpPr>
        <p:spPr>
          <a:xfrm>
            <a:off x="1894114" y="2133600"/>
            <a:ext cx="9610498" cy="3777622"/>
          </a:xfrm>
        </p:spPr>
        <p:txBody>
          <a:bodyPr/>
          <a:lstStyle/>
          <a:p>
            <a:r>
              <a:rPr lang="en-US" sz="3200" dirty="0">
                <a:hlinkClick r:id="rId3"/>
              </a:rPr>
              <a:t>http://www.brightpips.com/kid-safe-ipad-iphone</a:t>
            </a:r>
            <a:r>
              <a:rPr lang="en-US" sz="3200" dirty="0" smtClean="0">
                <a:hlinkClick r:id="rId3"/>
              </a:rPr>
              <a:t>/</a:t>
            </a:r>
            <a:endParaRPr lang="en-US" sz="3200" dirty="0" smtClean="0"/>
          </a:p>
          <a:p>
            <a:r>
              <a:rPr lang="en-US" sz="3200" dirty="0">
                <a:hlinkClick r:id="rId4"/>
              </a:rPr>
              <a:t>http://www.safesearchkids.com/youtube-parental-controls/#.</a:t>
            </a:r>
            <a:r>
              <a:rPr lang="en-US" sz="3200" dirty="0" smtClean="0">
                <a:hlinkClick r:id="rId4"/>
              </a:rPr>
              <a:t>VyNV5EwrLcs</a:t>
            </a:r>
            <a:endParaRPr lang="en-US" sz="3200" dirty="0" smtClean="0"/>
          </a:p>
          <a:p>
            <a:endParaRPr lang="en-US" dirty="0"/>
          </a:p>
        </p:txBody>
      </p:sp>
    </p:spTree>
    <p:extLst>
      <p:ext uri="{BB962C8B-B14F-4D97-AF65-F5344CB8AC3E}">
        <p14:creationId xmlns:p14="http://schemas.microsoft.com/office/powerpoint/2010/main" val="31666309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7611" y="215896"/>
            <a:ext cx="8911687" cy="1280890"/>
          </a:xfrm>
        </p:spPr>
        <p:txBody>
          <a:bodyPr/>
          <a:lstStyle/>
          <a:p>
            <a:pPr algn="ctr"/>
            <a:r>
              <a:rPr lang="en-US" b="1" dirty="0" smtClean="0"/>
              <a:t>Safe Search Engines For Children by Age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5012014"/>
              </p:ext>
            </p:extLst>
          </p:nvPr>
        </p:nvGraphicFramePr>
        <p:xfrm>
          <a:off x="2589213" y="2133600"/>
          <a:ext cx="8915400" cy="4028440"/>
        </p:xfrm>
        <a:graphic>
          <a:graphicData uri="http://schemas.openxmlformats.org/drawingml/2006/table">
            <a:tbl>
              <a:tblPr firstRow="1" bandRow="1">
                <a:tableStyleId>{5C22544A-7EE6-4342-B048-85BDC9FD1C3A}</a:tableStyleId>
              </a:tblPr>
              <a:tblGrid>
                <a:gridCol w="4457700"/>
                <a:gridCol w="4457700"/>
              </a:tblGrid>
              <a:tr h="370840">
                <a:tc>
                  <a:txBody>
                    <a:bodyPr/>
                    <a:lstStyle/>
                    <a:p>
                      <a:pPr algn="ctr"/>
                      <a:r>
                        <a:rPr lang="en-US" dirty="0" smtClean="0"/>
                        <a:t>Age</a:t>
                      </a:r>
                      <a:endParaRPr lang="en-US" dirty="0"/>
                    </a:p>
                  </a:txBody>
                  <a:tcPr/>
                </a:tc>
                <a:tc>
                  <a:txBody>
                    <a:bodyPr/>
                    <a:lstStyle/>
                    <a:p>
                      <a:pPr algn="ctr"/>
                      <a:r>
                        <a:rPr lang="en-US" dirty="0" smtClean="0"/>
                        <a:t>Search Engine</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Zoodles</a:t>
                      </a:r>
                    </a:p>
                    <a:p>
                      <a:pPr algn="ctr"/>
                      <a:r>
                        <a:rPr lang="en-US" sz="1800" b="0" i="1" kern="1200" dirty="0" smtClean="0">
                          <a:solidFill>
                            <a:schemeClr val="dk1"/>
                          </a:solidFill>
                          <a:effectLst/>
                          <a:latin typeface="+mn-lt"/>
                          <a:ea typeface="+mn-ea"/>
                          <a:cs typeface="+mn-cs"/>
                        </a:rPr>
                        <a:t>URL: http://www.zoodles.com</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Kido’z</a:t>
                      </a:r>
                    </a:p>
                    <a:p>
                      <a:pPr algn="ctr"/>
                      <a:r>
                        <a:rPr lang="en-US" sz="1800" b="0" i="1" kern="1200" dirty="0" smtClean="0">
                          <a:solidFill>
                            <a:schemeClr val="dk1"/>
                          </a:solidFill>
                          <a:effectLst/>
                          <a:latin typeface="+mn-lt"/>
                          <a:ea typeface="+mn-ea"/>
                          <a:cs typeface="+mn-cs"/>
                        </a:rPr>
                        <a:t>URL: http://kidoz.net/plus/index.html</a:t>
                      </a:r>
                      <a:endParaRPr lang="en-US" dirty="0"/>
                    </a:p>
                  </a:txBody>
                  <a:tcPr/>
                </a:tc>
              </a:tr>
              <a:tr h="370840">
                <a:tc>
                  <a:txBody>
                    <a:bodyPr/>
                    <a:lstStyle/>
                    <a:p>
                      <a:pPr algn="ctr"/>
                      <a:endParaRPr lang="en-US" dirty="0" smtClean="0"/>
                    </a:p>
                    <a:p>
                      <a:pPr algn="ctr"/>
                      <a:endParaRPr lang="en-US" dirty="0" smtClean="0"/>
                    </a:p>
                    <a:p>
                      <a:pPr algn="ctr"/>
                      <a:r>
                        <a:rPr lang="en-US" dirty="0" smtClean="0"/>
                        <a:t>5+</a:t>
                      </a:r>
                      <a:endParaRPr lang="en-US" dirty="0"/>
                    </a:p>
                  </a:txBody>
                  <a:tcPr/>
                </a:tc>
                <a:tc>
                  <a:txBody>
                    <a:bodyPr/>
                    <a:lstStyle/>
                    <a:p>
                      <a:pPr algn="ctr"/>
                      <a:r>
                        <a:rPr lang="en-US" dirty="0" err="1" smtClean="0"/>
                        <a:t>KidZui</a:t>
                      </a:r>
                      <a:endParaRPr lang="en-US" dirty="0" smtClean="0"/>
                    </a:p>
                    <a:p>
                      <a:pPr algn="ctr"/>
                      <a:r>
                        <a:rPr lang="en-US" sz="1800" b="0" i="1" kern="1200" dirty="0" smtClean="0">
                          <a:solidFill>
                            <a:schemeClr val="dk1"/>
                          </a:solidFill>
                          <a:effectLst/>
                          <a:latin typeface="+mn-lt"/>
                          <a:ea typeface="+mn-ea"/>
                          <a:cs typeface="+mn-cs"/>
                        </a:rPr>
                        <a:t>URL: http://www.kidzui.com</a:t>
                      </a:r>
                      <a:r>
                        <a:rPr lang="en-US" sz="1800" b="0" i="0" kern="1200" dirty="0" smtClean="0">
                          <a:solidFill>
                            <a:schemeClr val="dk1"/>
                          </a:solidFill>
                          <a:effectLst/>
                          <a:latin typeface="+mn-lt"/>
                          <a:ea typeface="+mn-ea"/>
                          <a:cs typeface="+mn-cs"/>
                        </a:rPr>
                        <a:t> </a:t>
                      </a:r>
                    </a:p>
                    <a:p>
                      <a:pPr algn="ctr"/>
                      <a:r>
                        <a:rPr lang="en-US" dirty="0" err="1" smtClean="0"/>
                        <a:t>KOLjr</a:t>
                      </a:r>
                      <a:r>
                        <a:rPr lang="en-US" dirty="0" smtClean="0"/>
                        <a:t>.</a:t>
                      </a:r>
                    </a:p>
                    <a:p>
                      <a:pPr algn="ctr"/>
                      <a:r>
                        <a:rPr lang="en-US" sz="1800" b="0" i="1" kern="1200" dirty="0" smtClean="0">
                          <a:solidFill>
                            <a:schemeClr val="dk1"/>
                          </a:solidFill>
                          <a:effectLst/>
                          <a:latin typeface="+mn-lt"/>
                          <a:ea typeface="+mn-ea"/>
                          <a:cs typeface="+mn-cs"/>
                        </a:rPr>
                        <a:t>URL: http://kids.aol.com/KOL/1/KOLJr</a:t>
                      </a:r>
                      <a:endParaRPr lang="en-US" dirty="0"/>
                    </a:p>
                  </a:txBody>
                  <a:tcPr/>
                </a:tc>
              </a:tr>
              <a:tr h="370840">
                <a:tc>
                  <a:txBody>
                    <a:bodyPr/>
                    <a:lstStyle/>
                    <a:p>
                      <a:pPr algn="ctr"/>
                      <a:endParaRPr lang="en-US" dirty="0" smtClean="0"/>
                    </a:p>
                    <a:p>
                      <a:pPr algn="ctr"/>
                      <a:endParaRPr lang="en-US" dirty="0" smtClean="0"/>
                    </a:p>
                    <a:p>
                      <a:pPr algn="ctr"/>
                      <a:r>
                        <a:rPr lang="en-US" dirty="0" smtClean="0"/>
                        <a:t>6+</a:t>
                      </a:r>
                      <a:endParaRPr lang="en-US" dirty="0"/>
                    </a:p>
                  </a:txBody>
                  <a:tcPr/>
                </a:tc>
                <a:tc>
                  <a:txBody>
                    <a:bodyPr/>
                    <a:lstStyle/>
                    <a:p>
                      <a:pPr algn="ctr"/>
                      <a:r>
                        <a:rPr lang="en-US" sz="1800" b="0" i="0" kern="1200" dirty="0" smtClean="0">
                          <a:solidFill>
                            <a:schemeClr val="dk1"/>
                          </a:solidFill>
                          <a:effectLst/>
                          <a:latin typeface="+mn-lt"/>
                          <a:ea typeface="+mn-ea"/>
                          <a:cs typeface="+mn-cs"/>
                        </a:rPr>
                        <a:t>ASK Kids</a:t>
                      </a:r>
                    </a:p>
                    <a:p>
                      <a:pPr algn="ctr"/>
                      <a:r>
                        <a:rPr lang="en-US" sz="1800" b="0" i="1" kern="1200" dirty="0" smtClean="0">
                          <a:solidFill>
                            <a:schemeClr val="dk1"/>
                          </a:solidFill>
                          <a:effectLst/>
                          <a:latin typeface="+mn-lt"/>
                          <a:ea typeface="+mn-ea"/>
                          <a:cs typeface="+mn-cs"/>
                        </a:rPr>
                        <a:t>URL: http://www.askforkids.com/</a:t>
                      </a:r>
                    </a:p>
                    <a:p>
                      <a:pPr algn="ctr"/>
                      <a:r>
                        <a:rPr lang="en-US" sz="1800" b="0" i="1" kern="1200" dirty="0" err="1" smtClean="0">
                          <a:solidFill>
                            <a:schemeClr val="dk1"/>
                          </a:solidFill>
                          <a:effectLst/>
                          <a:latin typeface="+mn-lt"/>
                          <a:ea typeface="+mn-ea"/>
                          <a:cs typeface="+mn-cs"/>
                        </a:rPr>
                        <a:t>KidInfo</a:t>
                      </a:r>
                      <a:endParaRPr lang="en-US" sz="1800" b="0" i="1" kern="1200" dirty="0" smtClean="0">
                        <a:solidFill>
                          <a:schemeClr val="dk1"/>
                        </a:solidFill>
                        <a:effectLst/>
                        <a:latin typeface="+mn-lt"/>
                        <a:ea typeface="+mn-ea"/>
                        <a:cs typeface="+mn-cs"/>
                      </a:endParaRPr>
                    </a:p>
                    <a:p>
                      <a:pPr algn="ctr"/>
                      <a:r>
                        <a:rPr lang="en-US" sz="1800" b="0" i="1" kern="1200" dirty="0" smtClean="0">
                          <a:solidFill>
                            <a:schemeClr val="dk1"/>
                          </a:solidFill>
                          <a:effectLst/>
                          <a:latin typeface="+mn-lt"/>
                          <a:ea typeface="+mn-ea"/>
                          <a:cs typeface="+mn-cs"/>
                        </a:rPr>
                        <a:t>URL: http://www.kidinfo.com/</a:t>
                      </a:r>
                      <a:r>
                        <a:rPr lang="en-US" sz="1800" b="0" i="0" kern="1200" dirty="0" smtClean="0">
                          <a:solidFill>
                            <a:schemeClr val="dk1"/>
                          </a:solidFill>
                          <a:effectLst/>
                          <a:latin typeface="+mn-lt"/>
                          <a:ea typeface="+mn-ea"/>
                          <a:cs typeface="+mn-cs"/>
                        </a:rPr>
                        <a:t> </a:t>
                      </a:r>
                      <a:endParaRPr lang="en-US" dirty="0"/>
                    </a:p>
                  </a:txBody>
                  <a:tcPr/>
                </a:tc>
              </a:tr>
            </a:tbl>
          </a:graphicData>
        </a:graphic>
      </p:graphicFrame>
    </p:spTree>
    <p:extLst>
      <p:ext uri="{BB962C8B-B14F-4D97-AF65-F5344CB8AC3E}">
        <p14:creationId xmlns:p14="http://schemas.microsoft.com/office/powerpoint/2010/main" val="39266699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3" cstate="print"/>
          <a:srcRect l="8974" t="14629" r="18750" b="16875"/>
          <a:stretch>
            <a:fillRect/>
          </a:stretch>
        </p:blipFill>
        <p:spPr bwMode="auto">
          <a:xfrm>
            <a:off x="1930401" y="1143000"/>
            <a:ext cx="8580967" cy="4495800"/>
          </a:xfrm>
          <a:prstGeom prst="rect">
            <a:avLst/>
          </a:prstGeom>
          <a:noFill/>
          <a:ln w="9525">
            <a:noFill/>
            <a:miter lim="800000"/>
            <a:headEnd/>
            <a:tailEnd/>
          </a:ln>
        </p:spPr>
      </p:pic>
      <p:sp>
        <p:nvSpPr>
          <p:cNvPr id="16387" name="Rectangle 2"/>
          <p:cNvSpPr>
            <a:spLocks noGrp="1" noChangeArrowheads="1"/>
          </p:cNvSpPr>
          <p:nvPr>
            <p:ph type="title"/>
          </p:nvPr>
        </p:nvSpPr>
        <p:spPr>
          <a:xfrm>
            <a:off x="609600" y="0"/>
            <a:ext cx="10972800" cy="1143000"/>
          </a:xfrm>
        </p:spPr>
        <p:txBody>
          <a:bodyPr/>
          <a:lstStyle/>
          <a:p>
            <a:r>
              <a:rPr lang="en-US" dirty="0" smtClean="0"/>
              <a:t>www.GetNetWise.org </a:t>
            </a:r>
          </a:p>
        </p:txBody>
      </p:sp>
      <p:sp>
        <p:nvSpPr>
          <p:cNvPr id="16388" name="Rectangle 3"/>
          <p:cNvSpPr>
            <a:spLocks noGrp="1" noChangeArrowheads="1"/>
          </p:cNvSpPr>
          <p:nvPr>
            <p:ph idx="1"/>
          </p:nvPr>
        </p:nvSpPr>
        <p:spPr>
          <a:xfrm>
            <a:off x="609600" y="5867400"/>
            <a:ext cx="10972800" cy="990600"/>
          </a:xfrm>
        </p:spPr>
        <p:txBody>
          <a:bodyPr/>
          <a:lstStyle/>
          <a:p>
            <a:pPr marL="609600" indent="-609600" algn="ctr">
              <a:buFont typeface="Arial" charset="0"/>
              <a:buNone/>
            </a:pPr>
            <a:r>
              <a:rPr lang="en-US" smtClean="0"/>
              <a:t>Don’t let them be afraid! </a:t>
            </a:r>
          </a:p>
        </p:txBody>
      </p:sp>
      <p:pic>
        <p:nvPicPr>
          <p:cNvPr id="16389" name="Picture 8" descr="DOJ Seal - color"/>
          <p:cNvPicPr>
            <a:picLocks noChangeAspect="1" noChangeArrowheads="1"/>
          </p:cNvPicPr>
          <p:nvPr/>
        </p:nvPicPr>
        <p:blipFill>
          <a:blip r:embed="rId4" cstate="print">
            <a:clrChange>
              <a:clrFrom>
                <a:srgbClr val="FFFFFF"/>
              </a:clrFrom>
              <a:clrTo>
                <a:srgbClr val="FFFFFF">
                  <a:alpha val="0"/>
                </a:srgbClr>
              </a:clrTo>
            </a:clrChange>
            <a:grayscl/>
          </a:blip>
          <a:srcRect l="6599" t="6599" r="6599" b="8400"/>
          <a:stretch>
            <a:fillRect/>
          </a:stretch>
        </p:blipFill>
        <p:spPr bwMode="auto">
          <a:xfrm>
            <a:off x="9899651" y="5173664"/>
            <a:ext cx="2292349" cy="1684337"/>
          </a:xfrm>
          <a:prstGeom prst="rect">
            <a:avLst/>
          </a:prstGeom>
          <a:noFill/>
          <a:ln w="9525">
            <a:noFill/>
            <a:miter lim="800000"/>
            <a:headEnd/>
            <a:tailEnd/>
          </a:ln>
        </p:spPr>
      </p:pic>
    </p:spTree>
    <p:extLst>
      <p:ext uri="{BB962C8B-B14F-4D97-AF65-F5344CB8AC3E}">
        <p14:creationId xmlns:p14="http://schemas.microsoft.com/office/powerpoint/2010/main" val="9756555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971800" y="605173"/>
            <a:ext cx="7249886" cy="5830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337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924" y="2386739"/>
            <a:ext cx="8592077" cy="2200759"/>
          </a:xfrm>
        </p:spPr>
        <p:txBody>
          <a:bodyPr>
            <a:normAutofit fontScale="90000"/>
          </a:bodyPr>
          <a:lstStyle/>
          <a:p>
            <a:r>
              <a:rPr lang="en-US" sz="6000" dirty="0"/>
              <a:t>Discussion Forum:</a:t>
            </a:r>
            <a:r>
              <a:rPr lang="en-US" sz="6000" dirty="0" smtClean="0"/>
              <a:t/>
            </a:r>
            <a:br>
              <a:rPr lang="en-US" sz="6000" dirty="0" smtClean="0"/>
            </a:br>
            <a:r>
              <a:rPr lang="en-US" sz="6000" dirty="0" smtClean="0"/>
              <a:t>Questions or Concerns?</a:t>
            </a:r>
            <a:br>
              <a:rPr lang="en-US" sz="6000" dirty="0" smtClean="0"/>
            </a:br>
            <a:endParaRPr lang="en-US" sz="6000" dirty="0"/>
          </a:p>
        </p:txBody>
      </p:sp>
    </p:spTree>
    <p:extLst>
      <p:ext uri="{BB962C8B-B14F-4D97-AF65-F5344CB8AC3E}">
        <p14:creationId xmlns:p14="http://schemas.microsoft.com/office/powerpoint/2010/main" val="42076783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Page:</a:t>
            </a:r>
            <a:endParaRPr lang="en-US" dirty="0"/>
          </a:p>
        </p:txBody>
      </p:sp>
      <p:sp>
        <p:nvSpPr>
          <p:cNvPr id="3" name="Content Placeholder 2"/>
          <p:cNvSpPr>
            <a:spLocks noGrp="1"/>
          </p:cNvSpPr>
          <p:nvPr>
            <p:ph idx="1"/>
          </p:nvPr>
        </p:nvSpPr>
        <p:spPr/>
        <p:txBody>
          <a:bodyPr/>
          <a:lstStyle/>
          <a:p>
            <a:r>
              <a:rPr lang="en-US" sz="2800" dirty="0">
                <a:hlinkClick r:id="rId3"/>
              </a:rPr>
              <a:t>http://</a:t>
            </a:r>
            <a:r>
              <a:rPr lang="en-US" sz="2800" dirty="0" smtClean="0">
                <a:hlinkClick r:id="rId3"/>
              </a:rPr>
              <a:t>www.netsmartz.org/Presentations/Parents</a:t>
            </a:r>
            <a:endParaRPr lang="en-US" sz="2800" dirty="0" smtClean="0"/>
          </a:p>
          <a:p>
            <a:r>
              <a:rPr lang="en-US" sz="2800" dirty="0">
                <a:hlinkClick r:id="rId4"/>
              </a:rPr>
              <a:t>https</a:t>
            </a:r>
            <a:r>
              <a:rPr lang="en-US" sz="2800" dirty="0" smtClean="0">
                <a:hlinkClick r:id="rId4"/>
              </a:rPr>
              <a:t>://childtrends.org</a:t>
            </a:r>
            <a:endParaRPr lang="en-US" sz="2800" dirty="0" smtClean="0"/>
          </a:p>
          <a:p>
            <a:r>
              <a:rPr lang="en-US" sz="2800" dirty="0">
                <a:hlinkClick r:id="rId5"/>
              </a:rPr>
              <a:t>https://</a:t>
            </a:r>
            <a:r>
              <a:rPr lang="en-US" sz="2800" dirty="0" smtClean="0">
                <a:hlinkClick r:id="rId5"/>
              </a:rPr>
              <a:t>www.</a:t>
            </a:r>
            <a:r>
              <a:rPr lang="en-US" sz="2800" b="1" dirty="0" smtClean="0">
                <a:hlinkClick r:id="rId5"/>
              </a:rPr>
              <a:t>ask</a:t>
            </a:r>
            <a:r>
              <a:rPr lang="en-US" sz="2800" dirty="0" smtClean="0">
                <a:hlinkClick r:id="rId5"/>
              </a:rPr>
              <a:t>.</a:t>
            </a:r>
            <a:r>
              <a:rPr lang="en-US" sz="2800" b="1" dirty="0" smtClean="0">
                <a:hlinkClick r:id="rId5"/>
              </a:rPr>
              <a:t>fm</a:t>
            </a:r>
            <a:endParaRPr lang="en-US" sz="2800" b="1" dirty="0" smtClean="0"/>
          </a:p>
          <a:p>
            <a:r>
              <a:rPr lang="en-US" sz="2800" dirty="0">
                <a:hlinkClick r:id="rId6"/>
              </a:rPr>
              <a:t>https://</a:t>
            </a:r>
            <a:r>
              <a:rPr lang="en-US" sz="2800" b="1" dirty="0" smtClean="0">
                <a:hlinkClick r:id="rId6"/>
              </a:rPr>
              <a:t>images</a:t>
            </a:r>
            <a:r>
              <a:rPr lang="en-US" sz="2800" dirty="0" smtClean="0">
                <a:hlinkClick r:id="rId6"/>
              </a:rPr>
              <a:t>.</a:t>
            </a:r>
            <a:r>
              <a:rPr lang="en-US" sz="2800" b="1" dirty="0" smtClean="0">
                <a:hlinkClick r:id="rId6"/>
              </a:rPr>
              <a:t>google</a:t>
            </a:r>
            <a:r>
              <a:rPr lang="en-US" sz="2800" dirty="0" smtClean="0">
                <a:hlinkClick r:id="rId6"/>
              </a:rPr>
              <a:t>.com</a:t>
            </a:r>
            <a:endParaRPr lang="en-US" sz="2800" dirty="0" smtClean="0"/>
          </a:p>
          <a:p>
            <a:r>
              <a:rPr lang="en-US" sz="2800" dirty="0" smtClean="0">
                <a:hlinkClick r:id="rId7"/>
              </a:rPr>
              <a:t>www.cyberbullying.com</a:t>
            </a:r>
            <a:endParaRPr lang="en-US" sz="2800" dirty="0" smtClean="0"/>
          </a:p>
          <a:p>
            <a:pPr marL="0" indent="0">
              <a:buNone/>
            </a:pPr>
            <a:endParaRPr lang="en-US" sz="2800" dirty="0" smtClean="0"/>
          </a:p>
          <a:p>
            <a:endParaRPr lang="en-US" dirty="0" smtClean="0"/>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0732425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ctr">
              <a:buClr>
                <a:srgbClr val="90C226"/>
              </a:buClr>
              <a:buNone/>
            </a:pPr>
            <a:r>
              <a:rPr lang="en-US" sz="3200" dirty="0">
                <a:solidFill>
                  <a:prstClr val="black">
                    <a:lumMod val="75000"/>
                    <a:lumOff val="25000"/>
                  </a:prstClr>
                </a:solidFill>
              </a:rPr>
              <a:t>Contact Information:</a:t>
            </a:r>
          </a:p>
          <a:p>
            <a:pPr marL="0" lvl="0" indent="0" algn="ctr">
              <a:buClr>
                <a:srgbClr val="90C226"/>
              </a:buClr>
              <a:buNone/>
            </a:pPr>
            <a:r>
              <a:rPr lang="en-US" sz="3200" dirty="0">
                <a:solidFill>
                  <a:prstClr val="black">
                    <a:lumMod val="75000"/>
                    <a:lumOff val="25000"/>
                  </a:prstClr>
                </a:solidFill>
              </a:rPr>
              <a:t>Natalie </a:t>
            </a:r>
            <a:r>
              <a:rPr lang="en-US" sz="3200" dirty="0" smtClean="0">
                <a:solidFill>
                  <a:prstClr val="black">
                    <a:lumMod val="75000"/>
                    <a:lumOff val="25000"/>
                  </a:prstClr>
                </a:solidFill>
              </a:rPr>
              <a:t>Wood Riché</a:t>
            </a:r>
            <a:endParaRPr lang="en-US" sz="3200" dirty="0">
              <a:solidFill>
                <a:prstClr val="black">
                  <a:lumMod val="75000"/>
                  <a:lumOff val="25000"/>
                </a:prstClr>
              </a:solidFill>
            </a:endParaRPr>
          </a:p>
          <a:p>
            <a:pPr marL="0" lvl="0" indent="0" algn="ctr">
              <a:buClr>
                <a:srgbClr val="90C226"/>
              </a:buClr>
              <a:buNone/>
            </a:pPr>
            <a:r>
              <a:rPr lang="en-US" sz="3200" dirty="0">
                <a:solidFill>
                  <a:prstClr val="black">
                    <a:lumMod val="75000"/>
                    <a:lumOff val="25000"/>
                  </a:prstClr>
                </a:solidFill>
              </a:rPr>
              <a:t>North Carolina Department of Justice</a:t>
            </a:r>
          </a:p>
          <a:p>
            <a:pPr marL="0" lvl="0" indent="0" algn="ctr">
              <a:buClr>
                <a:srgbClr val="90C226"/>
              </a:buClr>
              <a:buNone/>
            </a:pPr>
            <a:r>
              <a:rPr lang="en-US" sz="3200" dirty="0" smtClean="0">
                <a:solidFill>
                  <a:prstClr val="black">
                    <a:lumMod val="75000"/>
                    <a:lumOff val="25000"/>
                  </a:prstClr>
                </a:solidFill>
              </a:rPr>
              <a:t>Phone: 919-716-6073</a:t>
            </a:r>
          </a:p>
          <a:p>
            <a:pPr marL="0" lvl="0" indent="0" algn="ctr">
              <a:buClr>
                <a:srgbClr val="90C226"/>
              </a:buClr>
              <a:buNone/>
            </a:pPr>
            <a:r>
              <a:rPr lang="en-US" sz="3200" dirty="0" smtClean="0">
                <a:solidFill>
                  <a:prstClr val="black">
                    <a:lumMod val="75000"/>
                    <a:lumOff val="25000"/>
                  </a:prstClr>
                </a:solidFill>
              </a:rPr>
              <a:t>Email:  nwood2@ncdoj.gov</a:t>
            </a:r>
            <a:endParaRPr lang="en-US" sz="3200" dirty="0">
              <a:solidFill>
                <a:prstClr val="black">
                  <a:lumMod val="75000"/>
                  <a:lumOff val="25000"/>
                </a:prstClr>
              </a:solidFill>
            </a:endParaRPr>
          </a:p>
          <a:p>
            <a:endParaRPr lang="en-US" dirty="0"/>
          </a:p>
        </p:txBody>
      </p:sp>
    </p:spTree>
    <p:extLst>
      <p:ext uri="{BB962C8B-B14F-4D97-AF65-F5344CB8AC3E}">
        <p14:creationId xmlns:p14="http://schemas.microsoft.com/office/powerpoint/2010/main" val="973337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529" y="397329"/>
            <a:ext cx="7347857" cy="5644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720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0543" y="301257"/>
            <a:ext cx="7429500" cy="5925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9784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8514" y="152400"/>
            <a:ext cx="7658100" cy="6264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041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896" y="0"/>
            <a:ext cx="8911687" cy="1280890"/>
          </a:xfrm>
        </p:spPr>
        <p:txBody>
          <a:bodyPr>
            <a:normAutofit/>
          </a:bodyPr>
          <a:lstStyle/>
          <a:p>
            <a:r>
              <a:rPr lang="en-US" sz="6600" b="1" dirty="0" smtClean="0"/>
              <a:t>Gaming</a:t>
            </a:r>
            <a:endParaRPr lang="en-US" sz="6600" b="1" dirty="0"/>
          </a:p>
        </p:txBody>
      </p:sp>
      <p:sp>
        <p:nvSpPr>
          <p:cNvPr id="3" name="Content Placeholder 2"/>
          <p:cNvSpPr>
            <a:spLocks noGrp="1"/>
          </p:cNvSpPr>
          <p:nvPr>
            <p:ph idx="1"/>
          </p:nvPr>
        </p:nvSpPr>
        <p:spPr>
          <a:xfrm>
            <a:off x="439057" y="653142"/>
            <a:ext cx="11582400" cy="3984172"/>
          </a:xfrm>
        </p:spPr>
        <p:txBody>
          <a:bodyPr>
            <a:noAutofit/>
          </a:bodyPr>
          <a:lstStyle/>
          <a:p>
            <a:pPr lvl="1" algn="r"/>
            <a:endParaRPr lang="en-US" sz="2800" i="1" dirty="0" smtClean="0"/>
          </a:p>
          <a:p>
            <a:pPr lvl="1" algn="r"/>
            <a:endParaRPr lang="en-US" sz="2800" i="1" dirty="0"/>
          </a:p>
          <a:p>
            <a:pPr lvl="1" algn="r"/>
            <a:r>
              <a:rPr lang="en-US" sz="2800" i="1" dirty="0" smtClean="0"/>
              <a:t>Playing with strangers is the norm.</a:t>
            </a:r>
          </a:p>
          <a:p>
            <a:pPr lvl="1" algn="r"/>
            <a:r>
              <a:rPr lang="en-US" sz="2800" i="1" dirty="0" smtClean="0"/>
              <a:t>Deactivating your child’s account </a:t>
            </a:r>
            <a:r>
              <a:rPr lang="en-US" sz="2800" b="1" i="1" dirty="0" smtClean="0">
                <a:solidFill>
                  <a:srgbClr val="FF0000"/>
                </a:solidFill>
              </a:rPr>
              <a:t>WILL NOT </a:t>
            </a:r>
            <a:r>
              <a:rPr lang="en-US" sz="2800" i="1" dirty="0"/>
              <a:t>cancel the child's account</a:t>
            </a:r>
            <a:r>
              <a:rPr lang="en-US" sz="2800" dirty="0" smtClean="0"/>
              <a:t>.</a:t>
            </a:r>
          </a:p>
          <a:p>
            <a:pPr lvl="1" algn="r"/>
            <a:r>
              <a:rPr lang="en-US" sz="2800" dirty="0" smtClean="0"/>
              <a:t>Matchmaking features utilize scores and location</a:t>
            </a:r>
          </a:p>
          <a:p>
            <a:pPr marL="457200" lvl="1" indent="0" algn="r">
              <a:buNone/>
            </a:pPr>
            <a:endParaRPr lang="en-US" sz="2800" dirty="0" smtClean="0"/>
          </a:p>
        </p:txBody>
      </p:sp>
    </p:spTree>
    <p:extLst>
      <p:ext uri="{BB962C8B-B14F-4D97-AF65-F5344CB8AC3E}">
        <p14:creationId xmlns:p14="http://schemas.microsoft.com/office/powerpoint/2010/main" val="42153425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896" y="0"/>
            <a:ext cx="8911687" cy="1280890"/>
          </a:xfrm>
        </p:spPr>
        <p:txBody>
          <a:bodyPr>
            <a:normAutofit fontScale="90000"/>
          </a:bodyPr>
          <a:lstStyle/>
          <a:p>
            <a:r>
              <a:rPr lang="en-US" sz="6600" b="1" dirty="0" smtClean="0"/>
              <a:t>Gaming:  Potential Risks</a:t>
            </a:r>
            <a:endParaRPr lang="en-US" sz="6600" b="1" dirty="0"/>
          </a:p>
        </p:txBody>
      </p:sp>
      <p:sp>
        <p:nvSpPr>
          <p:cNvPr id="3" name="Content Placeholder 2"/>
          <p:cNvSpPr>
            <a:spLocks noGrp="1"/>
          </p:cNvSpPr>
          <p:nvPr>
            <p:ph idx="1"/>
          </p:nvPr>
        </p:nvSpPr>
        <p:spPr>
          <a:xfrm>
            <a:off x="422728" y="2253342"/>
            <a:ext cx="11582400" cy="3984172"/>
          </a:xfrm>
        </p:spPr>
        <p:txBody>
          <a:bodyPr>
            <a:noAutofit/>
          </a:bodyPr>
          <a:lstStyle/>
          <a:p>
            <a:pPr lvl="8" algn="r"/>
            <a:r>
              <a:rPr lang="en-US" sz="4000" i="1" dirty="0" smtClean="0"/>
              <a:t>Exposure to sexually explicit material</a:t>
            </a:r>
            <a:endParaRPr lang="en-US" sz="3600" i="1" dirty="0" smtClean="0"/>
          </a:p>
          <a:p>
            <a:pPr lvl="1" algn="r"/>
            <a:r>
              <a:rPr lang="en-US" sz="4000" i="1" dirty="0" smtClean="0"/>
              <a:t>Cyberbullying can occur</a:t>
            </a:r>
          </a:p>
          <a:p>
            <a:pPr lvl="1" algn="r"/>
            <a:r>
              <a:rPr lang="en-US" sz="4000" i="1" dirty="0" smtClean="0"/>
              <a:t>Child Predator interact ion may occur</a:t>
            </a:r>
            <a:endParaRPr lang="en-US" sz="4000" dirty="0" smtClean="0"/>
          </a:p>
          <a:p>
            <a:pPr lvl="1" algn="r"/>
            <a:r>
              <a:rPr lang="en-US" sz="4000" dirty="0" smtClean="0"/>
              <a:t>Encourages violence  </a:t>
            </a:r>
          </a:p>
          <a:p>
            <a:pPr marL="457200" lvl="1" indent="0" algn="r">
              <a:buNone/>
            </a:pPr>
            <a:endParaRPr lang="en-US" sz="2800" dirty="0" smtClean="0"/>
          </a:p>
        </p:txBody>
      </p:sp>
    </p:spTree>
    <p:extLst>
      <p:ext uri="{BB962C8B-B14F-4D97-AF65-F5344CB8AC3E}">
        <p14:creationId xmlns:p14="http://schemas.microsoft.com/office/powerpoint/2010/main" val="5940136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4311</TotalTime>
  <Words>3148</Words>
  <Application>Microsoft Office PowerPoint</Application>
  <PresentationFormat>Custom</PresentationFormat>
  <Paragraphs>406</Paragraphs>
  <Slides>42</Slides>
  <Notes>41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Wisp</vt:lpstr>
      <vt:lpstr>Internet Safety  Parents  Guardians  Community</vt:lpstr>
      <vt:lpstr>APPS YOUR CHILDREN AND YOUTH ARE USING</vt:lpstr>
      <vt:lpstr>GAMING APPS QUIZ….</vt:lpstr>
      <vt:lpstr>PowerPoint Presentation</vt:lpstr>
      <vt:lpstr>PowerPoint Presentation</vt:lpstr>
      <vt:lpstr>PowerPoint Presentation</vt:lpstr>
      <vt:lpstr>PowerPoint Presentation</vt:lpstr>
      <vt:lpstr>Gaming</vt:lpstr>
      <vt:lpstr>Gaming:  Potential Risks</vt:lpstr>
      <vt:lpstr>Gaming Continued</vt:lpstr>
      <vt:lpstr>SOCIAL MEDIA APPS…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SEXTING &amp; CYBERBULLYING</vt:lpstr>
      <vt:lpstr>Can You Read This Message?</vt:lpstr>
      <vt:lpstr> </vt:lpstr>
      <vt:lpstr>The “S.M.A.R.T” Approach… </vt:lpstr>
      <vt:lpstr>S= Safeguard</vt:lpstr>
      <vt:lpstr>M=Monitor</vt:lpstr>
      <vt:lpstr>A= Accountability</vt:lpstr>
      <vt:lpstr>R= Regulate </vt:lpstr>
      <vt:lpstr>T=Talk </vt:lpstr>
      <vt:lpstr>Netiquette Rules: </vt:lpstr>
      <vt:lpstr>“The Grooming Process”</vt:lpstr>
      <vt:lpstr>Warning Signs</vt:lpstr>
      <vt:lpstr>Safe Search Engines For Children Continued…</vt:lpstr>
      <vt:lpstr>Additional Ways to Safeguard Children’s Use beyond Browsers</vt:lpstr>
      <vt:lpstr>Safe Search Engines For Children by Age</vt:lpstr>
      <vt:lpstr>www.GetNetWise.org </vt:lpstr>
      <vt:lpstr>Discussion Forum: Questions or Concerns? </vt:lpstr>
      <vt:lpstr>Site Page:</vt:lpstr>
      <vt:lpstr>PowerPoint Presentation</vt:lpstr>
    </vt:vector>
  </TitlesOfParts>
  <Company>NC Department of Public Safety SBI IT Division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safety</dc:title>
  <dc:creator>Wood, Natalie</dc:creator>
  <cp:lastModifiedBy>Screen Junkie</cp:lastModifiedBy>
  <cp:revision>165</cp:revision>
  <cp:lastPrinted>2016-05-02T14:34:28Z</cp:lastPrinted>
  <dcterms:created xsi:type="dcterms:W3CDTF">2016-03-21T19:28:55Z</dcterms:created>
  <dcterms:modified xsi:type="dcterms:W3CDTF">2016-08-21T22:42:08Z</dcterms:modified>
</cp:coreProperties>
</file>