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9" r:id="rId1"/>
  </p:sldMasterIdLst>
  <p:sldIdLst>
    <p:sldId id="256" r:id="rId2"/>
    <p:sldId id="257" r:id="rId3"/>
    <p:sldId id="258" r:id="rId4"/>
    <p:sldId id="259" r:id="rId5"/>
    <p:sldId id="260" r:id="rId6"/>
    <p:sldId id="261" r:id="rId7"/>
    <p:sldId id="262" r:id="rId8"/>
    <p:sldId id="267" r:id="rId9"/>
    <p:sldId id="264" r:id="rId10"/>
    <p:sldId id="265"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2B68200B-1250-4171-9CB2-E013AE36D7F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42843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68200B-1250-4171-9CB2-E013AE36D7F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420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68200B-1250-4171-9CB2-E013AE36D7F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021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68200B-1250-4171-9CB2-E013AE36D7F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811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68200B-1250-4171-9CB2-E013AE36D7F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75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68200B-1250-4171-9CB2-E013AE36D7F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81027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68200B-1250-4171-9CB2-E013AE36D7F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50375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68200B-1250-4171-9CB2-E013AE36D7F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386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68200B-1250-4171-9CB2-E013AE36D7F5}" type="slidenum">
              <a:rPr lang="en-US" smtClean="0"/>
              <a:t>‹#›</a:t>
            </a:fld>
            <a:endParaRPr lang="en-US" dirty="0"/>
          </a:p>
        </p:txBody>
      </p:sp>
    </p:spTree>
    <p:extLst>
      <p:ext uri="{BB962C8B-B14F-4D97-AF65-F5344CB8AC3E}">
        <p14:creationId xmlns:p14="http://schemas.microsoft.com/office/powerpoint/2010/main" val="33247368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5C9225-456F-4954-A874-E0DA4F360DA5}"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68200B-1250-4171-9CB2-E013AE36D7F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29281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45C9225-456F-4954-A874-E0DA4F360DA5}" type="datetimeFigureOut">
              <a:rPr lang="en-US" smtClean="0"/>
              <a:t>4/8/2016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2B68200B-1250-4171-9CB2-E013AE36D7F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791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45C9225-456F-4954-A874-E0DA4F360DA5}" type="datetimeFigureOut">
              <a:rPr lang="en-US" smtClean="0"/>
              <a:t>4/8/2016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B68200B-1250-4171-9CB2-E013AE36D7F5}"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86711"/>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kidshealth.org/en/parents/tay-sachs.html" TargetMode="External"/><Relationship Id="rId2" Type="http://schemas.openxmlformats.org/officeDocument/2006/relationships/hyperlink" Target="http://www.news-medical.net/health/What-is-Tay-Sachs-Disease.aspx" TargetMode="External"/><Relationship Id="rId1" Type="http://schemas.openxmlformats.org/officeDocument/2006/relationships/slideLayout" Target="../slideLayouts/slideLayout2.xml"/><Relationship Id="rId5" Type="http://schemas.openxmlformats.org/officeDocument/2006/relationships/hyperlink" Target="https://ghr.nlm.nih.gov/condition/tay-sachs-disease" TargetMode="External"/><Relationship Id="rId4" Type="http://schemas.openxmlformats.org/officeDocument/2006/relationships/hyperlink" Target="http://www.taysachsdiseas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9250" y="2286001"/>
            <a:ext cx="5606875" cy="769433"/>
          </a:xfrm>
        </p:spPr>
        <p:txBody>
          <a:bodyPr>
            <a:normAutofit fontScale="90000"/>
          </a:bodyPr>
          <a:lstStyle/>
          <a:p>
            <a:r>
              <a:rPr lang="en-US" dirty="0"/>
              <a:t>Tay-Sach’s Disease </a:t>
            </a:r>
            <a:br>
              <a:rPr lang="en-US" dirty="0"/>
            </a:br>
            <a:r>
              <a:rPr lang="en-US" sz="2000" dirty="0"/>
              <a:t>(also known as TSDandGM2gangliosidosis)</a:t>
            </a:r>
            <a:r>
              <a:rPr lang="en-US" dirty="0"/>
              <a:t> </a:t>
            </a:r>
          </a:p>
        </p:txBody>
      </p:sp>
      <p:sp>
        <p:nvSpPr>
          <p:cNvPr id="3" name="Subtitle 2"/>
          <p:cNvSpPr>
            <a:spLocks noGrp="1"/>
          </p:cNvSpPr>
          <p:nvPr>
            <p:ph type="subTitle" idx="1"/>
          </p:nvPr>
        </p:nvSpPr>
        <p:spPr/>
        <p:txBody>
          <a:bodyPr/>
          <a:lstStyle/>
          <a:p>
            <a:r>
              <a:rPr lang="en-US" dirty="0"/>
              <a:t>By: Skarlet Brito, Ashlee Kearney, Cristopher Olivera</a:t>
            </a:r>
          </a:p>
        </p:txBody>
      </p:sp>
    </p:spTree>
    <p:extLst>
      <p:ext uri="{BB962C8B-B14F-4D97-AF65-F5344CB8AC3E}">
        <p14:creationId xmlns:p14="http://schemas.microsoft.com/office/powerpoint/2010/main" val="53886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Research </a:t>
            </a:r>
          </a:p>
        </p:txBody>
      </p:sp>
      <p:sp>
        <p:nvSpPr>
          <p:cNvPr id="3" name="Content Placeholder 2"/>
          <p:cNvSpPr>
            <a:spLocks noGrp="1"/>
          </p:cNvSpPr>
          <p:nvPr>
            <p:ph idx="1"/>
          </p:nvPr>
        </p:nvSpPr>
        <p:spPr/>
        <p:txBody>
          <a:bodyPr/>
          <a:lstStyle/>
          <a:p>
            <a:r>
              <a:rPr lang="en-US" dirty="0"/>
              <a:t>There is a foundation called The Cure Tay-Sachs Foundation which is helping find a cure for Tay-Sach. </a:t>
            </a:r>
          </a:p>
          <a:p>
            <a:r>
              <a:rPr lang="en-US" dirty="0"/>
              <a:t>So far the foundation has not found anything but they say that they are “sure they will find a cure very soon”. </a:t>
            </a:r>
          </a:p>
          <a:p>
            <a:endParaRPr lang="en-US" dirty="0"/>
          </a:p>
        </p:txBody>
      </p:sp>
    </p:spTree>
    <p:extLst>
      <p:ext uri="{BB962C8B-B14F-4D97-AF65-F5344CB8AC3E}">
        <p14:creationId xmlns:p14="http://schemas.microsoft.com/office/powerpoint/2010/main" val="1988409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great story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This story is about Molly Grace. Molly Grace was born on September 26, 2003. She was born two month early and she weighted only 4lbs 0oz. Molly was a very healthy child in till her mother notice she was very behind on her milestone. When Molly’s mother ask their doctor, the doctor told them it was because she was born premature. At 9 month old Molly could not crawl or sit up the right way. She started getting worse and the more medicine they give her the worse she seem to get.  At 17 month Molly’s mother called her neurologist and they set up a time to meet. A few weeks later they found out that Molly had Tay-Sach. At 20 months old Molly needed a g-tube to be able to eat. Molly at age 4 was not able to see. On October 2007 Molly died of Tay-Sachs. Her mother is now helping the foundation find a cure, she says that she owed it to molly. </a:t>
            </a:r>
          </a:p>
        </p:txBody>
      </p:sp>
      <p:pic>
        <p:nvPicPr>
          <p:cNvPr id="4" name="Picture 3"/>
          <p:cNvPicPr>
            <a:picLocks noChangeAspect="1"/>
          </p:cNvPicPr>
          <p:nvPr/>
        </p:nvPicPr>
        <p:blipFill>
          <a:blip r:embed="rId2"/>
          <a:stretch>
            <a:fillRect/>
          </a:stretch>
        </p:blipFill>
        <p:spPr>
          <a:xfrm>
            <a:off x="10330899" y="106017"/>
            <a:ext cx="1717417" cy="2054295"/>
          </a:xfrm>
          <a:prstGeom prst="rect">
            <a:avLst/>
          </a:prstGeom>
        </p:spPr>
      </p:pic>
      <p:pic>
        <p:nvPicPr>
          <p:cNvPr id="6" name="Picture 5"/>
          <p:cNvPicPr>
            <a:picLocks noChangeAspect="1"/>
          </p:cNvPicPr>
          <p:nvPr/>
        </p:nvPicPr>
        <p:blipFill>
          <a:blip r:embed="rId3"/>
          <a:stretch>
            <a:fillRect/>
          </a:stretch>
        </p:blipFill>
        <p:spPr>
          <a:xfrm>
            <a:off x="5274364" y="36221"/>
            <a:ext cx="1529798" cy="1756211"/>
          </a:xfrm>
          <a:prstGeom prst="rect">
            <a:avLst/>
          </a:prstGeom>
        </p:spPr>
      </p:pic>
    </p:spTree>
    <p:extLst>
      <p:ext uri="{BB962C8B-B14F-4D97-AF65-F5344CB8AC3E}">
        <p14:creationId xmlns:p14="http://schemas.microsoft.com/office/powerpoint/2010/main" val="1615343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t>
            </a:r>
          </a:p>
        </p:txBody>
      </p:sp>
      <p:sp>
        <p:nvSpPr>
          <p:cNvPr id="3" name="Content Placeholder 2"/>
          <p:cNvSpPr>
            <a:spLocks noGrp="1"/>
          </p:cNvSpPr>
          <p:nvPr>
            <p:ph idx="1"/>
          </p:nvPr>
        </p:nvSpPr>
        <p:spPr/>
        <p:txBody>
          <a:bodyPr>
            <a:normAutofit fontScale="25000" lnSpcReduction="20000"/>
          </a:bodyPr>
          <a:lstStyle/>
          <a:p>
            <a:pPr marL="0" indent="0">
              <a:buNone/>
            </a:pPr>
            <a:r>
              <a:rPr lang="en-US" sz="4900" dirty="0">
                <a:hlinkClick r:id="rId2"/>
              </a:rPr>
              <a:t>http://www.news-medical.net/health/What-is-Tay-Sachs-Disease.aspx</a:t>
            </a:r>
            <a:endParaRPr lang="en-US" sz="4900" dirty="0"/>
          </a:p>
          <a:p>
            <a:pPr marL="0" indent="0">
              <a:buNone/>
            </a:pPr>
            <a:r>
              <a:rPr lang="en-US" sz="4900" b="1" dirty="0"/>
              <a:t>Website title</a:t>
            </a:r>
            <a:r>
              <a:rPr lang="en-US" sz="4900" dirty="0"/>
              <a:t>: News-medical. net </a:t>
            </a:r>
            <a:r>
              <a:rPr lang="en-US" sz="4900" b="1" dirty="0"/>
              <a:t>Article title</a:t>
            </a:r>
            <a:r>
              <a:rPr lang="en-US" sz="4900" dirty="0"/>
              <a:t>: What is Tay-Sachs disease? </a:t>
            </a:r>
            <a:r>
              <a:rPr lang="en-US" sz="4900" b="1" dirty="0"/>
              <a:t>Published date</a:t>
            </a:r>
            <a:r>
              <a:rPr lang="en-US" sz="4900" dirty="0"/>
              <a:t>: November 23, 2009 </a:t>
            </a:r>
            <a:r>
              <a:rPr lang="en-US" sz="4900" b="1" dirty="0"/>
              <a:t>Dated Accessed</a:t>
            </a:r>
            <a:r>
              <a:rPr lang="en-US" sz="4900" dirty="0"/>
              <a:t>: April 4, 2016</a:t>
            </a:r>
          </a:p>
          <a:p>
            <a:pPr marL="0" indent="0">
              <a:buNone/>
            </a:pPr>
            <a:r>
              <a:rPr lang="en-US" sz="4900" b="1" dirty="0">
                <a:hlinkClick r:id="rId3"/>
              </a:rPr>
              <a:t>http://kidshealth.org/en/parents/tay-sachs.html</a:t>
            </a:r>
            <a:r>
              <a:rPr lang="en-US" sz="4900" b="1" dirty="0"/>
              <a:t> </a:t>
            </a:r>
          </a:p>
          <a:p>
            <a:pPr marL="0" indent="0">
              <a:buNone/>
            </a:pPr>
            <a:r>
              <a:rPr lang="en-US" sz="4900" b="1" dirty="0"/>
              <a:t>Website Title:</a:t>
            </a:r>
            <a:r>
              <a:rPr lang="en-US" sz="4900" dirty="0"/>
              <a:t> KidsHealth  </a:t>
            </a:r>
            <a:r>
              <a:rPr lang="en-US" sz="4900" b="1" dirty="0"/>
              <a:t>Article Title:</a:t>
            </a:r>
            <a:r>
              <a:rPr lang="en-US" sz="4900" dirty="0"/>
              <a:t> Tay-Sachs Disease </a:t>
            </a:r>
            <a:r>
              <a:rPr lang="en-US" sz="4900" b="1" dirty="0"/>
              <a:t>Publisher:</a:t>
            </a:r>
            <a:r>
              <a:rPr lang="en-US" sz="4900" dirty="0"/>
              <a:t> The Nemours Foundation </a:t>
            </a:r>
            <a:r>
              <a:rPr lang="en-US" sz="4900" b="1" dirty="0"/>
              <a:t>Date Accessed:</a:t>
            </a:r>
            <a:r>
              <a:rPr lang="en-US" sz="4900" dirty="0"/>
              <a:t> April 04, 2016</a:t>
            </a:r>
          </a:p>
          <a:p>
            <a:pPr marL="0" indent="0">
              <a:buNone/>
            </a:pPr>
            <a:r>
              <a:rPr lang="en-US" sz="4900" b="1" dirty="0">
                <a:hlinkClick r:id="rId4"/>
              </a:rPr>
              <a:t>http://www.taysachsdisease.com/</a:t>
            </a:r>
            <a:endParaRPr lang="en-US" sz="4900" b="1" dirty="0"/>
          </a:p>
          <a:p>
            <a:pPr marL="0" indent="0">
              <a:buNone/>
            </a:pPr>
            <a:r>
              <a:rPr lang="en-US" sz="4900" b="1" dirty="0"/>
              <a:t> Website Title:</a:t>
            </a:r>
            <a:r>
              <a:rPr lang="en-US" sz="4900" dirty="0"/>
              <a:t> Tay Sachs Disease </a:t>
            </a:r>
            <a:r>
              <a:rPr lang="en-US" sz="4900" b="1" dirty="0"/>
              <a:t>Article Title:</a:t>
            </a:r>
            <a:r>
              <a:rPr lang="en-US" sz="4900" dirty="0"/>
              <a:t> Tay Sachs Disease </a:t>
            </a:r>
            <a:r>
              <a:rPr lang="en-US" sz="4900" b="1" dirty="0"/>
              <a:t>Date Accessed:</a:t>
            </a:r>
            <a:r>
              <a:rPr lang="en-US" sz="4900" dirty="0"/>
              <a:t> April 05, 2016</a:t>
            </a:r>
          </a:p>
          <a:p>
            <a:pPr marL="0" indent="0">
              <a:buNone/>
            </a:pPr>
            <a:r>
              <a:rPr lang="en-US" sz="4900" dirty="0">
                <a:hlinkClick r:id="rId5"/>
              </a:rPr>
              <a:t>https://ghr.nlm.nih.gov/condition/tay-sachs-disease</a:t>
            </a:r>
            <a:endParaRPr lang="en-US" sz="4900" dirty="0"/>
          </a:p>
          <a:p>
            <a:pPr marL="0" indent="0">
              <a:buNone/>
            </a:pPr>
            <a:r>
              <a:rPr lang="en-US" sz="5400" b="1" dirty="0"/>
              <a:t>Website Title:</a:t>
            </a:r>
            <a:r>
              <a:rPr lang="en-US" sz="5400" dirty="0"/>
              <a:t> Genetics Home Reference </a:t>
            </a:r>
            <a:r>
              <a:rPr lang="en-US" sz="5400" b="1" dirty="0"/>
              <a:t>Article Title:</a:t>
            </a:r>
            <a:r>
              <a:rPr lang="en-US" sz="5400" dirty="0"/>
              <a:t> Tay-Sachs disease </a:t>
            </a:r>
            <a:r>
              <a:rPr lang="en-US" sz="5400" b="1" dirty="0"/>
              <a:t>Date Accessed:</a:t>
            </a:r>
            <a:r>
              <a:rPr lang="en-US" sz="5400" dirty="0"/>
              <a:t> April 1, 2016</a:t>
            </a:r>
          </a:p>
          <a:p>
            <a:pPr marL="0" indent="0">
              <a:buNone/>
            </a:pPr>
            <a:endParaRPr lang="en-US" sz="5400" dirty="0"/>
          </a:p>
          <a:p>
            <a:pPr marL="0" indent="0">
              <a:buNone/>
            </a:pPr>
            <a:endParaRPr lang="en-US" sz="4900" dirty="0"/>
          </a:p>
          <a:p>
            <a:pPr marL="0" indent="0">
              <a:buNone/>
            </a:pPr>
            <a:endParaRPr lang="en-US" sz="4900" dirty="0"/>
          </a:p>
          <a:p>
            <a:pPr marL="0" indent="0">
              <a:buNone/>
            </a:pPr>
            <a:endParaRPr lang="en-US" sz="4900" dirty="0"/>
          </a:p>
          <a:p>
            <a:pPr marL="0" indent="0">
              <a:buNone/>
            </a:pPr>
            <a:endParaRPr lang="en-US" sz="4900" dirty="0"/>
          </a:p>
          <a:p>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661930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2" y="982132"/>
            <a:ext cx="9601196" cy="1303867"/>
          </a:xfrm>
        </p:spPr>
        <p:txBody>
          <a:bodyPr/>
          <a:lstStyle/>
          <a:p>
            <a:r>
              <a:rPr lang="en-US" dirty="0"/>
              <a:t>The history behind the name </a:t>
            </a:r>
          </a:p>
        </p:txBody>
      </p:sp>
      <p:sp>
        <p:nvSpPr>
          <p:cNvPr id="3" name="Content Placeholder 2"/>
          <p:cNvSpPr>
            <a:spLocks noGrp="1"/>
          </p:cNvSpPr>
          <p:nvPr>
            <p:ph idx="1"/>
          </p:nvPr>
        </p:nvSpPr>
        <p:spPr>
          <a:xfrm>
            <a:off x="624468" y="1974574"/>
            <a:ext cx="10918899" cy="4203201"/>
          </a:xfrm>
        </p:spPr>
        <p:txBody>
          <a:bodyPr>
            <a:normAutofit lnSpcReduction="10000"/>
          </a:bodyPr>
          <a:lstStyle/>
          <a:p>
            <a:r>
              <a:rPr lang="en-US" sz="2000" dirty="0"/>
              <a:t>Warren Tay and Bernard Sachs discovered the Tay-Sachs disease.</a:t>
            </a:r>
          </a:p>
          <a:p>
            <a:r>
              <a:rPr lang="en-US" sz="2000" dirty="0"/>
              <a:t>The disease’s name was a combination of both of their last name.</a:t>
            </a:r>
          </a:p>
          <a:p>
            <a:r>
              <a:rPr lang="en-US" sz="2000" dirty="0"/>
              <a:t>  Bernard Sachs was a neurologist who first described the changes in the brain and the prevalence among Ashkenazi Jews.</a:t>
            </a:r>
          </a:p>
          <a:p>
            <a:r>
              <a:rPr lang="en-US" sz="2000" dirty="0"/>
              <a:t>Discovered in 1880</a:t>
            </a:r>
          </a:p>
          <a:p>
            <a:r>
              <a:rPr lang="en-US" sz="2000" dirty="0"/>
              <a:t>Mainly discovered in European countries</a:t>
            </a:r>
          </a:p>
          <a:p>
            <a:r>
              <a:rPr lang="en-US" sz="1800" dirty="0"/>
              <a:t>This disease was discovered through a lot of observations from families who have witnessed their children being born with Tay-Sachs. In 1970 there was no way really to test for the disease.  In order to know who had it you had to be the parent of the baby who was born with it. Today, there are safe and reliable testing that is available to identify Tay Sachs disease.</a:t>
            </a:r>
          </a:p>
          <a:p>
            <a:endParaRPr lang="en-US" sz="2000" dirty="0"/>
          </a:p>
        </p:txBody>
      </p:sp>
      <p:pic>
        <p:nvPicPr>
          <p:cNvPr id="5" name="Picture 4"/>
          <p:cNvPicPr>
            <a:picLocks noChangeAspect="1"/>
          </p:cNvPicPr>
          <p:nvPr/>
        </p:nvPicPr>
        <p:blipFill>
          <a:blip r:embed="rId2"/>
          <a:stretch>
            <a:fillRect/>
          </a:stretch>
        </p:blipFill>
        <p:spPr>
          <a:xfrm>
            <a:off x="9243432" y="331786"/>
            <a:ext cx="1358900" cy="1302279"/>
          </a:xfrm>
          <a:prstGeom prst="rect">
            <a:avLst/>
          </a:prstGeom>
        </p:spPr>
      </p:pic>
    </p:spTree>
    <p:extLst>
      <p:ext uri="{BB962C8B-B14F-4D97-AF65-F5344CB8AC3E}">
        <p14:creationId xmlns:p14="http://schemas.microsoft.com/office/powerpoint/2010/main" val="2471684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Tay-Sachs</a:t>
            </a:r>
          </a:p>
        </p:txBody>
      </p:sp>
      <p:sp>
        <p:nvSpPr>
          <p:cNvPr id="3" name="Content Placeholder 2"/>
          <p:cNvSpPr>
            <a:spLocks noGrp="1"/>
          </p:cNvSpPr>
          <p:nvPr>
            <p:ph idx="1"/>
          </p:nvPr>
        </p:nvSpPr>
        <p:spPr/>
        <p:txBody>
          <a:bodyPr/>
          <a:lstStyle/>
          <a:p>
            <a:r>
              <a:rPr lang="en-US" dirty="0"/>
              <a:t>Tay-Sachs is a rare inherited disease that can destroy nerve cells in the brain and spinal cord.</a:t>
            </a:r>
          </a:p>
          <a:p>
            <a:r>
              <a:rPr lang="en-US" dirty="0"/>
              <a:t>This disease mostly takes place in infants. They appear normal until the age of 3 to 6 month when their muscles and use of movements start to weaken.</a:t>
            </a:r>
          </a:p>
          <a:p>
            <a:r>
              <a:rPr lang="en-US" dirty="0"/>
              <a:t>This disorder is very rare and are more common in people of Ashkenazi Jewish heritage.  </a:t>
            </a:r>
          </a:p>
          <a:p>
            <a:r>
              <a:rPr lang="en-US" dirty="0"/>
              <a:t>TSD is recessive genetic disorder. </a:t>
            </a:r>
          </a:p>
          <a:p>
            <a:pPr marL="0" indent="0">
              <a:buNone/>
            </a:pPr>
            <a:endParaRPr lang="en-US" dirty="0"/>
          </a:p>
        </p:txBody>
      </p:sp>
    </p:spTree>
    <p:extLst>
      <p:ext uri="{BB962C8B-B14F-4D97-AF65-F5344CB8AC3E}">
        <p14:creationId xmlns:p14="http://schemas.microsoft.com/office/powerpoint/2010/main" val="274426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disorder inherited </a:t>
            </a:r>
          </a:p>
        </p:txBody>
      </p:sp>
      <p:sp>
        <p:nvSpPr>
          <p:cNvPr id="3" name="Content Placeholder 2"/>
          <p:cNvSpPr>
            <a:spLocks noGrp="1"/>
          </p:cNvSpPr>
          <p:nvPr>
            <p:ph idx="1"/>
          </p:nvPr>
        </p:nvSpPr>
        <p:spPr/>
        <p:txBody>
          <a:bodyPr/>
          <a:lstStyle/>
          <a:p>
            <a:r>
              <a:rPr lang="en-US" dirty="0"/>
              <a:t>Some people carry the genetic mutation that causes Tay-Sachs, but do not fully develop the disease. A child can only have Tay-Sachs disease if both parent are carriers of the disease. There is 50% chance that the child will be a carrier but may not have the disease. There is also an 25% chance that they will not be a carrier and not have the disease and another 25% chance that the child will indeed have the disease.</a:t>
            </a:r>
          </a:p>
          <a:p>
            <a:r>
              <a:rPr lang="en-US" dirty="0"/>
              <a:t>Parents can get a screened by having a simply blood test. </a:t>
            </a:r>
          </a:p>
          <a:p>
            <a:endParaRPr lang="en-US" dirty="0"/>
          </a:p>
        </p:txBody>
      </p:sp>
      <p:pic>
        <p:nvPicPr>
          <p:cNvPr id="1028" name="Picture 4" descr="https://dr282zn36sxxg.cloudfront.net/datastreams/f-d%3A9868b1af103f54265eebe42aaa5895d57592243124303b3237269cfe%2BIMAGE_THUMB_POSTCARD%2BIMAGE_THUMB_POSTCAR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2570" y="4045770"/>
            <a:ext cx="2048681" cy="2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1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ysachsdisease.com/wordpress/wp-content/uploads/tay_sach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306633"/>
            <a:ext cx="4294383" cy="280762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online.science.psu.edu/sites/default/files/biol011/Fig-6-22-Possible-Genotyp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descr="http://static.nautil.us/5893_c950cde9b3f83f41721788e3315a14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66" y="3260556"/>
            <a:ext cx="3747797" cy="27966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age.slidesharecdn.com/taysachsfinalsbiochem-140318011549-phpapp01/95/tay-sachs-disease-5-638.jpg?cb=1395105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838" y="1039477"/>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03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27" y="924982"/>
            <a:ext cx="9601196" cy="1303867"/>
          </a:xfrm>
        </p:spPr>
        <p:txBody>
          <a:bodyPr/>
          <a:lstStyle/>
          <a:p>
            <a:r>
              <a:rPr lang="en-US" dirty="0"/>
              <a:t>Symptoms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Symptoms of Tay-Sachs can start from 3 to 6 month from birth.</a:t>
            </a:r>
          </a:p>
          <a:p>
            <a:r>
              <a:rPr lang="en-US" sz="2000" dirty="0"/>
              <a:t>Deafness</a:t>
            </a:r>
          </a:p>
          <a:p>
            <a:r>
              <a:rPr lang="en-US" sz="2000" dirty="0"/>
              <a:t>Hard time breathing </a:t>
            </a:r>
          </a:p>
          <a:p>
            <a:r>
              <a:rPr lang="en-US" sz="2000" dirty="0"/>
              <a:t>Seizure</a:t>
            </a:r>
          </a:p>
          <a:p>
            <a:r>
              <a:rPr lang="en-US" sz="2000" dirty="0"/>
              <a:t>Blindness </a:t>
            </a:r>
          </a:p>
          <a:p>
            <a:r>
              <a:rPr lang="en-US" sz="2000" dirty="0"/>
              <a:t>Slow growth</a:t>
            </a:r>
          </a:p>
          <a:p>
            <a:r>
              <a:rPr lang="en-US" sz="2000" dirty="0"/>
              <a:t>The nerve damage caused by TSD may also lead to seizures, which may result in choking or physical injury.</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5116804" y="2531961"/>
            <a:ext cx="2857500" cy="2076450"/>
          </a:xfrm>
          <a:prstGeom prst="rect">
            <a:avLst/>
          </a:prstGeom>
        </p:spPr>
      </p:pic>
    </p:spTree>
    <p:extLst>
      <p:ext uri="{BB962C8B-B14F-4D97-AF65-F5344CB8AC3E}">
        <p14:creationId xmlns:p14="http://schemas.microsoft.com/office/powerpoint/2010/main" val="2995467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p:txBody>
          <a:bodyPr>
            <a:normAutofit/>
          </a:bodyPr>
          <a:lstStyle/>
          <a:p>
            <a:r>
              <a:rPr lang="en-US" dirty="0"/>
              <a:t>A doctor or a nurse will exam the baby and ask question about the family’s history of both the parents.</a:t>
            </a:r>
          </a:p>
          <a:p>
            <a:r>
              <a:rPr lang="en-US" dirty="0"/>
              <a:t>Some of the test that can be done are eye and blood exam. </a:t>
            </a:r>
          </a:p>
          <a:p>
            <a:r>
              <a:rPr lang="en-US" dirty="0"/>
              <a:t>Babies with TSD lack of Hexosaminidase which is an diagnostic indicator of the disease.</a:t>
            </a:r>
          </a:p>
          <a:p>
            <a:pPr marL="0" indent="0">
              <a:buNone/>
            </a:pPr>
            <a:endParaRPr lang="en-US" dirty="0"/>
          </a:p>
        </p:txBody>
      </p:sp>
      <p:pic>
        <p:nvPicPr>
          <p:cNvPr id="4" name="Picture 3"/>
          <p:cNvPicPr>
            <a:picLocks noChangeAspect="1"/>
          </p:cNvPicPr>
          <p:nvPr/>
        </p:nvPicPr>
        <p:blipFill>
          <a:blip r:embed="rId2"/>
          <a:stretch>
            <a:fillRect/>
          </a:stretch>
        </p:blipFill>
        <p:spPr>
          <a:xfrm>
            <a:off x="8706954" y="4764616"/>
            <a:ext cx="2007500" cy="1128458"/>
          </a:xfrm>
          <a:prstGeom prst="rect">
            <a:avLst/>
          </a:prstGeom>
        </p:spPr>
      </p:pic>
      <p:pic>
        <p:nvPicPr>
          <p:cNvPr id="2050" name="Picture 2" descr="http://www.drbabington.com/Services/Eye-Exam/files/420_sabeyeexam.imgcache.rev12856089747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864" y="253998"/>
            <a:ext cx="2005352" cy="145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833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 </a:t>
            </a:r>
          </a:p>
        </p:txBody>
      </p:sp>
      <p:sp>
        <p:nvSpPr>
          <p:cNvPr id="3" name="Content Placeholder 2"/>
          <p:cNvSpPr>
            <a:spLocks noGrp="1"/>
          </p:cNvSpPr>
          <p:nvPr>
            <p:ph idx="1"/>
          </p:nvPr>
        </p:nvSpPr>
        <p:spPr/>
        <p:txBody>
          <a:bodyPr/>
          <a:lstStyle/>
          <a:p>
            <a:r>
              <a:rPr lang="en-US" dirty="0"/>
              <a:t>A infants living with TSD will only survive from age 4 to 5. </a:t>
            </a:r>
          </a:p>
          <a:p>
            <a:r>
              <a:rPr lang="en-US" dirty="0"/>
              <a:t>A baby may lose the ability to see or hear and they can also lose muscle function.</a:t>
            </a:r>
          </a:p>
          <a:p>
            <a:r>
              <a:rPr lang="en-US" dirty="0"/>
              <a:t>There is no chance of the baby surviving. Currently there is nothing to keep the baby alive. </a:t>
            </a:r>
          </a:p>
          <a:p>
            <a:r>
              <a:rPr lang="en-US" dirty="0"/>
              <a:t>Death is cause by pneumonia because of the child's weakened state. </a:t>
            </a:r>
          </a:p>
          <a:p>
            <a:r>
              <a:rPr lang="en-US" dirty="0"/>
              <a:t>For the child’s family it is very hard for them to know that the child will only live a short amount of time.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204" y="207756"/>
            <a:ext cx="2811118" cy="1405559"/>
          </a:xfrm>
          <a:prstGeom prst="rect">
            <a:avLst/>
          </a:prstGeom>
        </p:spPr>
      </p:pic>
    </p:spTree>
    <p:extLst>
      <p:ext uri="{BB962C8B-B14F-4D97-AF65-F5344CB8AC3E}">
        <p14:creationId xmlns:p14="http://schemas.microsoft.com/office/powerpoint/2010/main" val="10878570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Treatment/medication </a:t>
            </a:r>
          </a:p>
        </p:txBody>
      </p:sp>
      <p:sp>
        <p:nvSpPr>
          <p:cNvPr id="3" name="Content Placeholder 2"/>
          <p:cNvSpPr>
            <a:spLocks noGrp="1"/>
          </p:cNvSpPr>
          <p:nvPr>
            <p:ph idx="1"/>
          </p:nvPr>
        </p:nvSpPr>
        <p:spPr/>
        <p:txBody>
          <a:bodyPr>
            <a:normAutofit fontScale="92500"/>
          </a:bodyPr>
          <a:lstStyle/>
          <a:p>
            <a:r>
              <a:rPr lang="en-US" dirty="0"/>
              <a:t>There is no cure for the disease but there are ways to make the infant feel more comfortable. </a:t>
            </a:r>
          </a:p>
          <a:p>
            <a:r>
              <a:rPr lang="en-US" dirty="0"/>
              <a:t>Most of the treatment to make a baby feel better is focused on problems with lungs and airways, helping the baby eat better and problems with swallowing. </a:t>
            </a:r>
          </a:p>
          <a:p>
            <a:r>
              <a:rPr lang="en-US" dirty="0"/>
              <a:t>Some hospital that have more experience are Birmingham Children's Hospital, Great Ormond Street Children's Hospital, London, St Mary's Hospital, Manchester.</a:t>
            </a:r>
          </a:p>
          <a:p>
            <a:r>
              <a:rPr lang="en-US" dirty="0"/>
              <a:t>Some team that work with Tay-Sach are called multidisciplinary teams, short for MDTs.</a:t>
            </a:r>
          </a:p>
          <a:p>
            <a:r>
              <a:rPr lang="en-US" dirty="0"/>
              <a:t>There was no past treatment that could help a infant with Tay-Sachs.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947" y="363006"/>
            <a:ext cx="1847850" cy="1238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4854" y="4124532"/>
            <a:ext cx="1126435" cy="1503791"/>
          </a:xfrm>
          <a:prstGeom prst="rect">
            <a:avLst/>
          </a:prstGeom>
        </p:spPr>
      </p:pic>
    </p:spTree>
    <p:extLst>
      <p:ext uri="{BB962C8B-B14F-4D97-AF65-F5344CB8AC3E}">
        <p14:creationId xmlns:p14="http://schemas.microsoft.com/office/powerpoint/2010/main" val="649148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636</TotalTime>
  <Words>933</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Gallery</vt:lpstr>
      <vt:lpstr>Tay-Sach’s Disease  (also known as TSDandGM2gangliosidosis) </vt:lpstr>
      <vt:lpstr>The history behind the name </vt:lpstr>
      <vt:lpstr>What is Tay-Sachs</vt:lpstr>
      <vt:lpstr>How is the disorder inherited </vt:lpstr>
      <vt:lpstr>PowerPoint Presentation</vt:lpstr>
      <vt:lpstr>Symptoms </vt:lpstr>
      <vt:lpstr>Diagnosis </vt:lpstr>
      <vt:lpstr>Prognosis </vt:lpstr>
      <vt:lpstr>Treatment/medication </vt:lpstr>
      <vt:lpstr>Current Research </vt:lpstr>
      <vt:lpstr>A great story </vt:lpstr>
      <vt:lpstr>Research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Tay-Sach’s Disease</dc:title>
  <dc:creator>9307365</dc:creator>
  <cp:lastModifiedBy>ASOFFA</cp:lastModifiedBy>
  <cp:revision>64</cp:revision>
  <dcterms:created xsi:type="dcterms:W3CDTF">2016-02-29T18:26:41Z</dcterms:created>
  <dcterms:modified xsi:type="dcterms:W3CDTF">2016-04-08T11:35:11Z</dcterms:modified>
</cp:coreProperties>
</file>