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6" r:id="rId5"/>
    <p:sldId id="259" r:id="rId6"/>
    <p:sldId id="260" r:id="rId7"/>
    <p:sldId id="263" r:id="rId8"/>
    <p:sldId id="261" r:id="rId9"/>
    <p:sldId id="265" r:id="rId10"/>
    <p:sldId id="264" r:id="rId11"/>
    <p:sldId id="262"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60" autoAdjust="0"/>
    <p:restoredTop sz="94660"/>
  </p:normalViewPr>
  <p:slideViewPr>
    <p:cSldViewPr>
      <p:cViewPr varScale="1">
        <p:scale>
          <a:sx n="70" d="100"/>
          <a:sy n="70" d="100"/>
        </p:scale>
        <p:origin x="58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8F3467D-B980-4A0D-939B-101655E7A699}" type="datetimeFigureOut">
              <a:rPr lang="en-US" smtClean="0"/>
              <a:t>4/8/2016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FEF4FA3-B9DB-4EB8-881C-859B285297ED}"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3467D-B980-4A0D-939B-101655E7A699}"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3467D-B980-4A0D-939B-101655E7A699}"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F3467D-B980-4A0D-939B-101655E7A699}"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F3467D-B980-4A0D-939B-101655E7A699}"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8F3467D-B980-4A0D-939B-101655E7A699}" type="datetimeFigureOut">
              <a:rPr lang="en-US" smtClean="0"/>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F4FA3-B9DB-4EB8-881C-859B285297ED}"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F3467D-B980-4A0D-939B-101655E7A699}" type="datetimeFigureOut">
              <a:rPr lang="en-US" smtClean="0"/>
              <a:t>4/8/2016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F3467D-B980-4A0D-939B-101655E7A699}" type="datetimeFigureOut">
              <a:rPr lang="en-US" smtClean="0"/>
              <a:t>4/8/2016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3467D-B980-4A0D-939B-101655E7A699}" type="datetimeFigureOut">
              <a:rPr lang="en-US" smtClean="0"/>
              <a:t>4/8/2016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8F3467D-B980-4A0D-939B-101655E7A699}" type="datetimeFigureOut">
              <a:rPr lang="en-US" smtClean="0"/>
              <a:t>4/8/2016</a:t>
            </a:fld>
            <a:endParaRPr lang="en-US"/>
          </a:p>
        </p:txBody>
      </p:sp>
      <p:sp>
        <p:nvSpPr>
          <p:cNvPr id="7" name="Slide Number Placeholder 6"/>
          <p:cNvSpPr>
            <a:spLocks noGrp="1"/>
          </p:cNvSpPr>
          <p:nvPr>
            <p:ph type="sldNum" sz="quarter" idx="12"/>
          </p:nvPr>
        </p:nvSpPr>
        <p:spPr/>
        <p:txBody>
          <a:bodyPr/>
          <a:lstStyle/>
          <a:p>
            <a:fld id="{CFEF4FA3-B9DB-4EB8-881C-859B285297ED}"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3467D-B980-4A0D-939B-101655E7A699}" type="datetimeFigureOut">
              <a:rPr lang="en-US" smtClean="0"/>
              <a:t>4/8/2016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FEF4FA3-B9DB-4EB8-881C-859B285297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8F3467D-B980-4A0D-939B-101655E7A699}" type="datetimeFigureOut">
              <a:rPr lang="en-US" smtClean="0"/>
              <a:t>4/8/2016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FEF4FA3-B9DB-4EB8-881C-859B285297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dc.gov/" TargetMode="External"/><Relationship Id="rId2" Type="http://schemas.openxmlformats.org/officeDocument/2006/relationships/hyperlink" Target="http://www.emophilia.wordpress.com/" TargetMode="External"/><Relationship Id="rId1" Type="http://schemas.openxmlformats.org/officeDocument/2006/relationships/slideLayout" Target="../slideLayouts/slideLayout2.xml"/><Relationship Id="rId4" Type="http://schemas.openxmlformats.org/officeDocument/2006/relationships/hyperlink" Target="http://www.hemophili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a:t>
            </a:r>
            <a:r>
              <a:rPr lang="en-US" dirty="0" smtClean="0"/>
              <a:t>emophilia</a:t>
            </a:r>
            <a:endParaRPr lang="en-US" dirty="0"/>
          </a:p>
        </p:txBody>
      </p:sp>
      <p:sp>
        <p:nvSpPr>
          <p:cNvPr id="3" name="Subtitle 2"/>
          <p:cNvSpPr>
            <a:spLocks noGrp="1"/>
          </p:cNvSpPr>
          <p:nvPr>
            <p:ph type="subTitle" idx="1"/>
          </p:nvPr>
        </p:nvSpPr>
        <p:spPr/>
        <p:txBody>
          <a:bodyPr>
            <a:normAutofit/>
          </a:bodyPr>
          <a:lstStyle/>
          <a:p>
            <a:r>
              <a:rPr lang="en-US" dirty="0" smtClean="0"/>
              <a:t>By: Olivia Holman, Oscar Sierras </a:t>
            </a:r>
            <a:r>
              <a:rPr lang="en-US" dirty="0" err="1" smtClean="0"/>
              <a:t>Jaimes</a:t>
            </a:r>
            <a:r>
              <a:rPr lang="en-US" dirty="0"/>
              <a:t> </a:t>
            </a:r>
            <a:r>
              <a:rPr lang="en-US" dirty="0" smtClean="0"/>
              <a:t>and Daniel Barnett </a:t>
            </a:r>
          </a:p>
        </p:txBody>
      </p:sp>
      <p:pic>
        <p:nvPicPr>
          <p:cNvPr id="1026" name="Picture 2" descr="https://ap-biology-lab.wikispaces.com/file/view/Hemophilia.gif/200837872/243x336/Hemophili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493" y="1371600"/>
            <a:ext cx="2895600" cy="4003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271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Research</a:t>
            </a:r>
            <a:endParaRPr lang="en-US" dirty="0"/>
          </a:p>
        </p:txBody>
      </p:sp>
      <p:sp>
        <p:nvSpPr>
          <p:cNvPr id="3" name="Content Placeholder 2"/>
          <p:cNvSpPr>
            <a:spLocks noGrp="1"/>
          </p:cNvSpPr>
          <p:nvPr>
            <p:ph idx="1"/>
          </p:nvPr>
        </p:nvSpPr>
        <p:spPr/>
        <p:txBody>
          <a:bodyPr/>
          <a:lstStyle/>
          <a:p>
            <a:r>
              <a:rPr lang="en-US" dirty="0" smtClean="0"/>
              <a:t>Currently the National Hemophilia Foundation (NHF) is working towards finding a cure or treatment for this disorder. They are also researching this to help prevent complications.</a:t>
            </a:r>
          </a:p>
          <a:p>
            <a:endParaRPr lang="en-US" dirty="0"/>
          </a:p>
          <a:p>
            <a:r>
              <a:rPr lang="en-US" sz="1600" dirty="0" err="1" smtClean="0"/>
              <a:t>olivia</a:t>
            </a:r>
            <a:endParaRPr lang="en-US" sz="1600" dirty="0"/>
          </a:p>
        </p:txBody>
      </p:sp>
    </p:spTree>
    <p:extLst>
      <p:ext uri="{BB962C8B-B14F-4D97-AF65-F5344CB8AC3E}">
        <p14:creationId xmlns:p14="http://schemas.microsoft.com/office/powerpoint/2010/main" val="145708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of Gerald</a:t>
            </a:r>
            <a:endParaRPr lang="en-US" dirty="0"/>
          </a:p>
        </p:txBody>
      </p:sp>
      <p:sp>
        <p:nvSpPr>
          <p:cNvPr id="3" name="Content Placeholder 2"/>
          <p:cNvSpPr>
            <a:spLocks noGrp="1"/>
          </p:cNvSpPr>
          <p:nvPr>
            <p:ph idx="1"/>
          </p:nvPr>
        </p:nvSpPr>
        <p:spPr/>
        <p:txBody>
          <a:bodyPr>
            <a:normAutofit fontScale="92500"/>
          </a:bodyPr>
          <a:lstStyle/>
          <a:p>
            <a:r>
              <a:rPr lang="en-US" dirty="0" smtClean="0"/>
              <a:t>Gerald’s story was written when he was 9. now he is 13years old. Gerald gets big bruises and sometimes cant walk right.  When Gerald bleeds, he cant stop bleeding because his blood doesn’t clot.  His bleeds are mostly caused because by bumps and bruises.  Although he has hemophilia, he is just about as normal as any other kid!</a:t>
            </a:r>
          </a:p>
          <a:p>
            <a:endParaRPr lang="en-US" dirty="0"/>
          </a:p>
          <a:p>
            <a:r>
              <a:rPr lang="en-US" sz="1700" dirty="0" err="1" smtClean="0"/>
              <a:t>olivia</a:t>
            </a:r>
            <a:endParaRPr lang="en-US" sz="1700" dirty="0"/>
          </a:p>
        </p:txBody>
      </p:sp>
    </p:spTree>
    <p:extLst>
      <p:ext uri="{BB962C8B-B14F-4D97-AF65-F5344CB8AC3E}">
        <p14:creationId xmlns:p14="http://schemas.microsoft.com/office/powerpoint/2010/main" val="1250631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Works cited</a:t>
            </a:r>
            <a:endParaRPr lang="en-US"/>
          </a:p>
        </p:txBody>
      </p:sp>
      <p:sp>
        <p:nvSpPr>
          <p:cNvPr id="3" name="Content Placeholder 2"/>
          <p:cNvSpPr>
            <a:spLocks noGrp="1"/>
          </p:cNvSpPr>
          <p:nvPr>
            <p:ph idx="1"/>
          </p:nvPr>
        </p:nvSpPr>
        <p:spPr/>
        <p:txBody>
          <a:bodyPr/>
          <a:lstStyle/>
          <a:p>
            <a:r>
              <a:rPr lang="en-US" dirty="0" smtClean="0">
                <a:hlinkClick r:id="rId2"/>
              </a:rPr>
              <a:t>www.emophilia.wordpress.com</a:t>
            </a:r>
            <a:endParaRPr lang="en-US" dirty="0"/>
          </a:p>
          <a:p>
            <a:r>
              <a:rPr lang="en-US" dirty="0" smtClean="0">
                <a:hlinkClick r:id="rId3"/>
              </a:rPr>
              <a:t>www.cdc.gov</a:t>
            </a:r>
            <a:endParaRPr lang="en-US" dirty="0" smtClean="0"/>
          </a:p>
          <a:p>
            <a:r>
              <a:rPr lang="en-US" dirty="0" smtClean="0">
                <a:hlinkClick r:id="rId4"/>
              </a:rPr>
              <a:t>www.hemophilia.org</a:t>
            </a:r>
            <a:endParaRPr lang="en-US" dirty="0" smtClean="0"/>
          </a:p>
          <a:p>
            <a:endParaRPr lang="en-US" dirty="0" smtClean="0"/>
          </a:p>
        </p:txBody>
      </p:sp>
    </p:spTree>
    <p:extLst>
      <p:ext uri="{BB962C8B-B14F-4D97-AF65-F5344CB8AC3E}">
        <p14:creationId xmlns:p14="http://schemas.microsoft.com/office/powerpoint/2010/main" val="166985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 of disorder</a:t>
            </a:r>
            <a:endParaRPr lang="en-US" dirty="0"/>
          </a:p>
        </p:txBody>
      </p:sp>
      <p:sp>
        <p:nvSpPr>
          <p:cNvPr id="3" name="Content Placeholder 2"/>
          <p:cNvSpPr>
            <a:spLocks noGrp="1"/>
          </p:cNvSpPr>
          <p:nvPr>
            <p:ph idx="1"/>
          </p:nvPr>
        </p:nvSpPr>
        <p:spPr/>
        <p:txBody>
          <a:bodyPr>
            <a:normAutofit lnSpcReduction="10000"/>
          </a:bodyPr>
          <a:lstStyle/>
          <a:p>
            <a:r>
              <a:rPr lang="en-US" dirty="0" smtClean="0"/>
              <a:t>The name of our disorder is hemophilia. An alternate name for it is </a:t>
            </a:r>
            <a:r>
              <a:rPr lang="en-US" dirty="0" err="1" smtClean="0"/>
              <a:t>haemophilia</a:t>
            </a:r>
            <a:r>
              <a:rPr lang="en-US" dirty="0" smtClean="0"/>
              <a:t>. The pronunciation is </a:t>
            </a:r>
            <a:r>
              <a:rPr lang="en-US" dirty="0" err="1" smtClean="0"/>
              <a:t>he·mo·phil·ia</a:t>
            </a:r>
            <a:r>
              <a:rPr lang="en-US" dirty="0" smtClean="0"/>
              <a:t>. The name means love of blood and was chosen by </a:t>
            </a:r>
            <a:r>
              <a:rPr lang="en-US" dirty="0"/>
              <a:t>A</a:t>
            </a:r>
            <a:r>
              <a:rPr lang="en-US" dirty="0" smtClean="0"/>
              <a:t>rabian physician </a:t>
            </a:r>
            <a:r>
              <a:rPr lang="en-US" dirty="0" err="1" smtClean="0"/>
              <a:t>Albucasis</a:t>
            </a:r>
            <a:r>
              <a:rPr lang="en-US" dirty="0" smtClean="0"/>
              <a:t> based off of the fact that it is a blood disorder.  He also discovered the disease when it spread to royal families in Europe.</a:t>
            </a:r>
          </a:p>
          <a:p>
            <a:endParaRPr lang="en-US" dirty="0"/>
          </a:p>
          <a:p>
            <a:r>
              <a:rPr lang="en-US" sz="1700" dirty="0" err="1" smtClean="0"/>
              <a:t>oscar</a:t>
            </a:r>
            <a:endParaRPr lang="en-US" sz="1700" dirty="0"/>
          </a:p>
        </p:txBody>
      </p:sp>
    </p:spTree>
    <p:extLst>
      <p:ext uri="{BB962C8B-B14F-4D97-AF65-F5344CB8AC3E}">
        <p14:creationId xmlns:p14="http://schemas.microsoft.com/office/powerpoint/2010/main" val="2123562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024744" cy="1143000"/>
          </a:xfrm>
        </p:spPr>
        <p:txBody>
          <a:bodyPr/>
          <a:lstStyle/>
          <a:p>
            <a:r>
              <a:rPr lang="en-US" dirty="0" smtClean="0"/>
              <a:t>Type of genetic disorder</a:t>
            </a:r>
            <a:endParaRPr lang="en-US" dirty="0"/>
          </a:p>
        </p:txBody>
      </p:sp>
      <p:sp>
        <p:nvSpPr>
          <p:cNvPr id="3" name="Content Placeholder 2"/>
          <p:cNvSpPr>
            <a:spLocks noGrp="1"/>
          </p:cNvSpPr>
          <p:nvPr>
            <p:ph idx="1"/>
          </p:nvPr>
        </p:nvSpPr>
        <p:spPr>
          <a:xfrm>
            <a:off x="1043492" y="1905000"/>
            <a:ext cx="6777317" cy="4343400"/>
          </a:xfrm>
        </p:spPr>
        <p:txBody>
          <a:bodyPr>
            <a:normAutofit/>
          </a:bodyPr>
          <a:lstStyle/>
          <a:p>
            <a:pPr marL="68580" indent="0">
              <a:buNone/>
            </a:pPr>
            <a:r>
              <a:rPr lang="en-US" dirty="0" smtClean="0"/>
              <a:t>Hemophilia is known as factor IX deficiency or </a:t>
            </a:r>
            <a:r>
              <a:rPr lang="en-US" dirty="0"/>
              <a:t>C</a:t>
            </a:r>
            <a:r>
              <a:rPr lang="en-US" dirty="0" smtClean="0"/>
              <a:t>hristmas disease. Mutation in the f9 gene cause hemophilia.  Mutations in the f9 lead to the production of abnormal version of coagulation factor VIII, or reduce he amount of these proteins.  The disease is inherited by an x linked recessive pattern. In males one altered copy of the gene in each cell is sufficient to cause the condition.</a:t>
            </a:r>
          </a:p>
          <a:p>
            <a:pPr marL="68580" indent="0">
              <a:buNone/>
            </a:pPr>
            <a:endParaRPr lang="en-US" sz="1600" dirty="0"/>
          </a:p>
          <a:p>
            <a:pPr marL="68580" indent="0">
              <a:buNone/>
            </a:pPr>
            <a:r>
              <a:rPr lang="en-US" sz="1600" dirty="0" err="1" smtClean="0"/>
              <a:t>daniel</a:t>
            </a:r>
            <a:endParaRPr lang="en-US" sz="1600" dirty="0"/>
          </a:p>
        </p:txBody>
      </p:sp>
    </p:spTree>
    <p:extLst>
      <p:ext uri="{BB962C8B-B14F-4D97-AF65-F5344CB8AC3E}">
        <p14:creationId xmlns:p14="http://schemas.microsoft.com/office/powerpoint/2010/main" val="115920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Chromosome / genetics</a:t>
            </a:r>
            <a:endParaRPr lang="en-US" dirty="0"/>
          </a:p>
        </p:txBody>
      </p:sp>
      <p:sp>
        <p:nvSpPr>
          <p:cNvPr id="4" name="Rectangle 3"/>
          <p:cNvSpPr/>
          <p:nvPr/>
        </p:nvSpPr>
        <p:spPr>
          <a:xfrm>
            <a:off x="1219200" y="2286000"/>
            <a:ext cx="6858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955610" y="2628900"/>
            <a:ext cx="1066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76300" y="3124199"/>
            <a:ext cx="1371600" cy="646331"/>
          </a:xfrm>
          <a:prstGeom prst="rect">
            <a:avLst/>
          </a:prstGeom>
          <a:noFill/>
        </p:spPr>
        <p:txBody>
          <a:bodyPr wrap="square" rtlCol="0">
            <a:spAutoFit/>
          </a:bodyPr>
          <a:lstStyle/>
          <a:p>
            <a:r>
              <a:rPr lang="en-US" dirty="0" smtClean="0"/>
              <a:t>Normal father</a:t>
            </a:r>
            <a:endParaRPr lang="en-US" dirty="0"/>
          </a:p>
        </p:txBody>
      </p:sp>
      <p:cxnSp>
        <p:nvCxnSpPr>
          <p:cNvPr id="5" name="Straight Connector 4"/>
          <p:cNvCxnSpPr/>
          <p:nvPr/>
        </p:nvCxnSpPr>
        <p:spPr>
          <a:xfrm>
            <a:off x="2438400" y="2628900"/>
            <a:ext cx="0" cy="1141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828800" y="3770530"/>
            <a:ext cx="609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2438400" y="3770530"/>
            <a:ext cx="609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048000" y="3770530"/>
            <a:ext cx="0" cy="44174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812877" y="3749256"/>
            <a:ext cx="0" cy="44174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942230" y="3102925"/>
            <a:ext cx="1219200" cy="646331"/>
          </a:xfrm>
          <a:prstGeom prst="rect">
            <a:avLst/>
          </a:prstGeom>
          <a:noFill/>
        </p:spPr>
        <p:txBody>
          <a:bodyPr wrap="square" rtlCol="0">
            <a:spAutoFit/>
          </a:bodyPr>
          <a:lstStyle/>
          <a:p>
            <a:r>
              <a:rPr lang="en-US" dirty="0" smtClean="0"/>
              <a:t>Carrier mother</a:t>
            </a:r>
            <a:endParaRPr lang="en-US" dirty="0"/>
          </a:p>
        </p:txBody>
      </p:sp>
      <p:sp>
        <p:nvSpPr>
          <p:cNvPr id="20" name="Flowchart: Connector 19"/>
          <p:cNvSpPr/>
          <p:nvPr/>
        </p:nvSpPr>
        <p:spPr>
          <a:xfrm>
            <a:off x="2904698" y="2286000"/>
            <a:ext cx="647131" cy="685800"/>
          </a:xfrm>
          <a:prstGeom prst="flowChartConnector">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21" name="Flowchart: Connector 20"/>
          <p:cNvSpPr/>
          <p:nvPr/>
        </p:nvSpPr>
        <p:spPr>
          <a:xfrm>
            <a:off x="2737514" y="4180091"/>
            <a:ext cx="609600" cy="664527"/>
          </a:xfrm>
          <a:prstGeom prst="flowChartConnector">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524000" y="4180091"/>
            <a:ext cx="609600" cy="643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371600" y="5029200"/>
            <a:ext cx="1066800" cy="646331"/>
          </a:xfrm>
          <a:prstGeom prst="rect">
            <a:avLst/>
          </a:prstGeom>
          <a:noFill/>
        </p:spPr>
        <p:txBody>
          <a:bodyPr wrap="square" rtlCol="0">
            <a:spAutoFit/>
          </a:bodyPr>
          <a:lstStyle/>
          <a:p>
            <a:r>
              <a:rPr lang="en-US" dirty="0" smtClean="0"/>
              <a:t>Normal son</a:t>
            </a:r>
            <a:endParaRPr lang="en-US" dirty="0"/>
          </a:p>
        </p:txBody>
      </p:sp>
      <p:sp>
        <p:nvSpPr>
          <p:cNvPr id="24" name="TextBox 23"/>
          <p:cNvSpPr txBox="1"/>
          <p:nvPr/>
        </p:nvSpPr>
        <p:spPr>
          <a:xfrm>
            <a:off x="2743200" y="5029200"/>
            <a:ext cx="1295400" cy="646331"/>
          </a:xfrm>
          <a:prstGeom prst="rect">
            <a:avLst/>
          </a:prstGeom>
          <a:noFill/>
        </p:spPr>
        <p:txBody>
          <a:bodyPr wrap="square" rtlCol="0">
            <a:spAutoFit/>
          </a:bodyPr>
          <a:lstStyle/>
          <a:p>
            <a:r>
              <a:rPr lang="en-US" dirty="0" smtClean="0"/>
              <a:t>Infected daughter</a:t>
            </a:r>
            <a:endParaRPr lang="en-US" dirty="0"/>
          </a:p>
        </p:txBody>
      </p:sp>
      <p:sp>
        <p:nvSpPr>
          <p:cNvPr id="25" name="TextBox 24"/>
          <p:cNvSpPr txBox="1"/>
          <p:nvPr/>
        </p:nvSpPr>
        <p:spPr>
          <a:xfrm>
            <a:off x="5181600" y="2286000"/>
            <a:ext cx="2514600" cy="4401205"/>
          </a:xfrm>
          <a:prstGeom prst="rect">
            <a:avLst/>
          </a:prstGeom>
          <a:noFill/>
        </p:spPr>
        <p:txBody>
          <a:bodyPr wrap="square" rtlCol="0">
            <a:spAutoFit/>
          </a:bodyPr>
          <a:lstStyle/>
          <a:p>
            <a:r>
              <a:rPr lang="en-US" sz="2400" dirty="0" smtClean="0"/>
              <a:t>Hemophilia is located on the x chromosome.  For females the disorder must be present in both chromosomes to cause the hemophilia.</a:t>
            </a:r>
          </a:p>
          <a:p>
            <a:endParaRPr lang="en-US" sz="2400" dirty="0" smtClean="0"/>
          </a:p>
          <a:p>
            <a:r>
              <a:rPr lang="en-US" sz="1600" dirty="0" err="1" smtClean="0"/>
              <a:t>olivia</a:t>
            </a:r>
            <a:endParaRPr lang="en-US" sz="1600" dirty="0"/>
          </a:p>
        </p:txBody>
      </p:sp>
    </p:spTree>
    <p:extLst>
      <p:ext uri="{BB962C8B-B14F-4D97-AF65-F5344CB8AC3E}">
        <p14:creationId xmlns:p14="http://schemas.microsoft.com/office/powerpoint/2010/main" val="264888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disorder</a:t>
            </a:r>
            <a:endParaRPr lang="en-US" dirty="0"/>
          </a:p>
        </p:txBody>
      </p:sp>
      <p:sp>
        <p:nvSpPr>
          <p:cNvPr id="3" name="Content Placeholder 2"/>
          <p:cNvSpPr>
            <a:spLocks noGrp="1"/>
          </p:cNvSpPr>
          <p:nvPr>
            <p:ph idx="1"/>
          </p:nvPr>
        </p:nvSpPr>
        <p:spPr/>
        <p:txBody>
          <a:bodyPr/>
          <a:lstStyle/>
          <a:p>
            <a:r>
              <a:rPr lang="en-US" dirty="0" smtClean="0"/>
              <a:t>Unexplained bleeding</a:t>
            </a:r>
          </a:p>
          <a:p>
            <a:r>
              <a:rPr lang="en-US" dirty="0" smtClean="0"/>
              <a:t>Tightness in joints</a:t>
            </a:r>
          </a:p>
          <a:p>
            <a:r>
              <a:rPr lang="en-US" dirty="0" err="1" smtClean="0"/>
              <a:t>Vomitting</a:t>
            </a:r>
            <a:endParaRPr lang="en-US" dirty="0" smtClean="0"/>
          </a:p>
          <a:p>
            <a:r>
              <a:rPr lang="en-US" dirty="0" smtClean="0"/>
              <a:t>Headaches</a:t>
            </a:r>
          </a:p>
          <a:p>
            <a:r>
              <a:rPr lang="en-US" dirty="0" smtClean="0"/>
              <a:t>Extreme fatigue</a:t>
            </a:r>
          </a:p>
          <a:p>
            <a:endParaRPr lang="en-US" dirty="0"/>
          </a:p>
          <a:p>
            <a:r>
              <a:rPr lang="en-US" sz="1600" dirty="0" err="1" smtClean="0"/>
              <a:t>oscar</a:t>
            </a:r>
            <a:endParaRPr lang="en-US" sz="1600" dirty="0"/>
          </a:p>
        </p:txBody>
      </p:sp>
    </p:spTree>
    <p:extLst>
      <p:ext uri="{BB962C8B-B14F-4D97-AF65-F5344CB8AC3E}">
        <p14:creationId xmlns:p14="http://schemas.microsoft.com/office/powerpoint/2010/main" val="77917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disorder</a:t>
            </a:r>
            <a:endParaRPr lang="en-US" dirty="0"/>
          </a:p>
        </p:txBody>
      </p:sp>
      <p:sp>
        <p:nvSpPr>
          <p:cNvPr id="3" name="Content Placeholder 2"/>
          <p:cNvSpPr>
            <a:spLocks noGrp="1"/>
          </p:cNvSpPr>
          <p:nvPr>
            <p:ph idx="1"/>
          </p:nvPr>
        </p:nvSpPr>
        <p:spPr/>
        <p:txBody>
          <a:bodyPr>
            <a:normAutofit lnSpcReduction="10000"/>
          </a:bodyPr>
          <a:lstStyle/>
          <a:p>
            <a:r>
              <a:rPr lang="en-US" dirty="0" smtClean="0"/>
              <a:t>Blood doesn’t clot properly</a:t>
            </a:r>
          </a:p>
          <a:p>
            <a:r>
              <a:rPr lang="en-US" dirty="0" smtClean="0"/>
              <a:t>Pain in joints</a:t>
            </a:r>
          </a:p>
          <a:p>
            <a:r>
              <a:rPr lang="en-US" dirty="0" smtClean="0"/>
              <a:t>Unexplained bleeding</a:t>
            </a:r>
          </a:p>
          <a:p>
            <a:r>
              <a:rPr lang="en-US" dirty="0" smtClean="0"/>
              <a:t>Swollen joints</a:t>
            </a:r>
          </a:p>
          <a:p>
            <a:r>
              <a:rPr lang="en-US" dirty="0" smtClean="0"/>
              <a:t>Easy bruising and bleeding</a:t>
            </a:r>
          </a:p>
          <a:p>
            <a:r>
              <a:rPr lang="en-US" dirty="0" smtClean="0"/>
              <a:t>Excessive bleeding</a:t>
            </a:r>
          </a:p>
          <a:p>
            <a:r>
              <a:rPr lang="en-US" dirty="0" smtClean="0"/>
              <a:t>Double vision</a:t>
            </a:r>
          </a:p>
          <a:p>
            <a:endParaRPr lang="en-US" dirty="0"/>
          </a:p>
          <a:p>
            <a:r>
              <a:rPr lang="en-US" sz="1600" dirty="0" err="1" smtClean="0"/>
              <a:t>daniel</a:t>
            </a:r>
            <a:endParaRPr lang="en-US" sz="1600" dirty="0"/>
          </a:p>
        </p:txBody>
      </p:sp>
    </p:spTree>
    <p:extLst>
      <p:ext uri="{BB962C8B-B14F-4D97-AF65-F5344CB8AC3E}">
        <p14:creationId xmlns:p14="http://schemas.microsoft.com/office/powerpoint/2010/main" val="19838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normAutofit fontScale="90000"/>
          </a:bodyPr>
          <a:lstStyle/>
          <a:p>
            <a:r>
              <a:rPr lang="en-US" dirty="0"/>
              <a:t>D</a:t>
            </a:r>
            <a:r>
              <a:rPr lang="en-US" dirty="0" smtClean="0"/>
              <a:t>iagnosis of Individual with Disorder</a:t>
            </a:r>
            <a:endParaRPr lang="en-US" dirty="0"/>
          </a:p>
        </p:txBody>
      </p:sp>
      <p:sp>
        <p:nvSpPr>
          <p:cNvPr id="3" name="Content Placeholder 2"/>
          <p:cNvSpPr>
            <a:spLocks noGrp="1"/>
          </p:cNvSpPr>
          <p:nvPr>
            <p:ph idx="1"/>
          </p:nvPr>
        </p:nvSpPr>
        <p:spPr>
          <a:xfrm>
            <a:off x="990600" y="1905000"/>
            <a:ext cx="6777317" cy="4191000"/>
          </a:xfrm>
        </p:spPr>
        <p:txBody>
          <a:bodyPr>
            <a:normAutofit fontScale="92500" lnSpcReduction="20000"/>
          </a:bodyPr>
          <a:lstStyle/>
          <a:p>
            <a:r>
              <a:rPr lang="en-US" dirty="0"/>
              <a:t>Hemophilia is determined from a defect in the genetic material of the body. The most common forms of hemophilia result from defects in the genes that control the production of clotting factors VIII or IX. Most people with hemophilia are diagnosed at an early age. Specific tests are screening tests and clotting factor tests. Screening tests are blood tests that show if the blood is clotting properly. Clotting factor tests also called factors assays, are required to diagnose a bleeding disorder. This blood test shows the type of hemophilia and the severity. </a:t>
            </a:r>
            <a:endParaRPr lang="en-US" dirty="0" smtClean="0"/>
          </a:p>
          <a:p>
            <a:endParaRPr lang="en-US" dirty="0" smtClean="0"/>
          </a:p>
          <a:p>
            <a:r>
              <a:rPr lang="en-US" sz="1700" dirty="0" err="1" smtClean="0"/>
              <a:t>daniel</a:t>
            </a:r>
            <a:endParaRPr lang="en-US" sz="1700" dirty="0"/>
          </a:p>
          <a:p>
            <a:endParaRPr lang="en-US" dirty="0"/>
          </a:p>
        </p:txBody>
      </p:sp>
    </p:spTree>
    <p:extLst>
      <p:ext uri="{BB962C8B-B14F-4D97-AF65-F5344CB8AC3E}">
        <p14:creationId xmlns:p14="http://schemas.microsoft.com/office/powerpoint/2010/main" val="2963270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Prognosis of individual with disorder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2800" dirty="0" smtClean="0"/>
              <a:t>The life expectancy for a person with hemophilia is a the same as anyone else’s, as long as they have proper treatment.  The limitations of this disorder include not being able to do dangerous things such as contact sports.  They cant do these things because they bleed and bruise easily.  The impact on the individual is that parents may worry about a child’s family and that the person would have a lot of blood loss from minor cuts and scratches.</a:t>
            </a:r>
          </a:p>
          <a:p>
            <a:pPr marL="0" indent="0">
              <a:buNone/>
            </a:pPr>
            <a:endParaRPr lang="en-US" sz="2800" dirty="0"/>
          </a:p>
          <a:p>
            <a:pPr marL="0" indent="0">
              <a:buNone/>
            </a:pPr>
            <a:r>
              <a:rPr lang="en-US" sz="2100" dirty="0" err="1" smtClean="0"/>
              <a:t>olivia</a:t>
            </a:r>
            <a:endParaRPr lang="en-US" sz="2100" dirty="0"/>
          </a:p>
        </p:txBody>
      </p:sp>
    </p:spTree>
    <p:extLst>
      <p:ext uri="{BB962C8B-B14F-4D97-AF65-F5344CB8AC3E}">
        <p14:creationId xmlns:p14="http://schemas.microsoft.com/office/powerpoint/2010/main" val="2929381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1143000"/>
          </a:xfrm>
        </p:spPr>
        <p:txBody>
          <a:bodyPr>
            <a:normAutofit fontScale="90000"/>
          </a:bodyPr>
          <a:lstStyle/>
          <a:p>
            <a:r>
              <a:rPr lang="en-US" dirty="0" smtClean="0"/>
              <a:t>Treatments/ Medications Available</a:t>
            </a:r>
            <a:endParaRPr lang="en-US" dirty="0"/>
          </a:p>
        </p:txBody>
      </p:sp>
      <p:sp>
        <p:nvSpPr>
          <p:cNvPr id="3" name="Content Placeholder 2"/>
          <p:cNvSpPr>
            <a:spLocks noGrp="1"/>
          </p:cNvSpPr>
          <p:nvPr>
            <p:ph idx="1"/>
          </p:nvPr>
        </p:nvSpPr>
        <p:spPr>
          <a:xfrm>
            <a:off x="1066800" y="2057400"/>
            <a:ext cx="6777317" cy="3810000"/>
          </a:xfrm>
        </p:spPr>
        <p:txBody>
          <a:bodyPr>
            <a:normAutofit fontScale="92500" lnSpcReduction="20000"/>
          </a:bodyPr>
          <a:lstStyle/>
          <a:p>
            <a:r>
              <a:rPr lang="en-US" dirty="0"/>
              <a:t>The current and the main treatment for hemophilia is called replacement therapy. Replacement Therapy is treated by injecting the missing factor protein into the affected persons rein. Gene Therapy can be a possibility for treating hemophilia it’s been around for 25 years. It shows gene therapy is feasible. This means possible to do easily. Some treatments used in the past are plasma but it didn’t contain enough of needed factor</a:t>
            </a:r>
            <a:r>
              <a:rPr lang="en-US" dirty="0" smtClean="0"/>
              <a:t>.</a:t>
            </a:r>
          </a:p>
          <a:p>
            <a:endParaRPr lang="en-US" dirty="0"/>
          </a:p>
          <a:p>
            <a:r>
              <a:rPr lang="en-US" sz="1700" dirty="0" err="1" smtClean="0"/>
              <a:t>oscar</a:t>
            </a:r>
            <a:endParaRPr lang="en-US" sz="1700" dirty="0"/>
          </a:p>
          <a:p>
            <a:endParaRPr lang="en-US" dirty="0"/>
          </a:p>
        </p:txBody>
      </p:sp>
    </p:spTree>
    <p:extLst>
      <p:ext uri="{BB962C8B-B14F-4D97-AF65-F5344CB8AC3E}">
        <p14:creationId xmlns:p14="http://schemas.microsoft.com/office/powerpoint/2010/main" val="3923843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123</TotalTime>
  <Words>610</Words>
  <Application>Microsoft Office PowerPoint</Application>
  <PresentationFormat>On-screen Show (4:3)</PresentationFormat>
  <Paragraphs>60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Wingdings 2</vt:lpstr>
      <vt:lpstr>Austin</vt:lpstr>
      <vt:lpstr>Hemophilia</vt:lpstr>
      <vt:lpstr>Name of disorder</vt:lpstr>
      <vt:lpstr>Type of genetic disorder</vt:lpstr>
      <vt:lpstr>Chromosome / genetics</vt:lpstr>
      <vt:lpstr>Symptoms of disorder</vt:lpstr>
      <vt:lpstr>Effects of disorder</vt:lpstr>
      <vt:lpstr>Diagnosis of Individual with Disorder</vt:lpstr>
      <vt:lpstr>Prognosis of individual with disorder</vt:lpstr>
      <vt:lpstr>Treatments/ Medications Available</vt:lpstr>
      <vt:lpstr>Current Research</vt:lpstr>
      <vt:lpstr>Story of Gerald</vt:lpstr>
      <vt:lpstr>Works cited</vt:lpstr>
    </vt:vector>
  </TitlesOfParts>
  <Company>Wake County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Hemophilia</dc:title>
  <dc:creator>9350919</dc:creator>
  <cp:lastModifiedBy>ASOFFA</cp:lastModifiedBy>
  <cp:revision>14</cp:revision>
  <dcterms:created xsi:type="dcterms:W3CDTF">2016-02-29T16:23:17Z</dcterms:created>
  <dcterms:modified xsi:type="dcterms:W3CDTF">2016-04-08T11:34:42Z</dcterms:modified>
</cp:coreProperties>
</file>