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5"/>
  </p:notesMasterIdLst>
  <p:sldIdLst>
    <p:sldId id="256" r:id="rId2"/>
    <p:sldId id="257" r:id="rId3"/>
    <p:sldId id="258" r:id="rId4"/>
    <p:sldId id="259" r:id="rId5"/>
    <p:sldId id="260" r:id="rId6"/>
    <p:sldId id="261" r:id="rId7"/>
    <p:sldId id="262" r:id="rId8"/>
    <p:sldId id="266" r:id="rId9"/>
    <p:sldId id="267" r:id="rId10"/>
    <p:sldId id="268" r:id="rId11"/>
    <p:sldId id="273" r:id="rId12"/>
    <p:sldId id="270" r:id="rId13"/>
    <p:sldId id="27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0419BC3-289D-457A-9C68-123F40EF25EC}">
          <p14:sldIdLst>
            <p14:sldId id="256"/>
            <p14:sldId id="257"/>
            <p14:sldId id="258"/>
            <p14:sldId id="259"/>
            <p14:sldId id="260"/>
            <p14:sldId id="261"/>
            <p14:sldId id="262"/>
            <p14:sldId id="266"/>
            <p14:sldId id="267"/>
            <p14:sldId id="268"/>
            <p14:sldId id="273"/>
            <p14:sldId id="270"/>
            <p14:sldId id="27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B41FF6-F1BF-4E26-9A6F-C60453D4C6D8}" type="datetimeFigureOut">
              <a:rPr lang="en-US" smtClean="0"/>
              <a:t>4/8/2016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5E186F-76D9-47B9-A83E-6F48F9828460}" type="slidenum">
              <a:rPr lang="en-US" smtClean="0"/>
              <a:t>‹#›</a:t>
            </a:fld>
            <a:endParaRPr lang="en-US" dirty="0"/>
          </a:p>
        </p:txBody>
      </p:sp>
    </p:spTree>
    <p:extLst>
      <p:ext uri="{BB962C8B-B14F-4D97-AF65-F5344CB8AC3E}">
        <p14:creationId xmlns:p14="http://schemas.microsoft.com/office/powerpoint/2010/main" val="3812659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Danielle</a:t>
            </a:r>
            <a:endParaRPr lang="en-US" dirty="0"/>
          </a:p>
        </p:txBody>
      </p:sp>
      <p:sp>
        <p:nvSpPr>
          <p:cNvPr id="4" name="Slide Number Placeholder 3"/>
          <p:cNvSpPr>
            <a:spLocks noGrp="1"/>
          </p:cNvSpPr>
          <p:nvPr>
            <p:ph type="sldNum" sz="quarter" idx="10"/>
          </p:nvPr>
        </p:nvSpPr>
        <p:spPr/>
        <p:txBody>
          <a:bodyPr/>
          <a:lstStyle/>
          <a:p>
            <a:fld id="{C15E186F-76D9-47B9-A83E-6F48F9828460}" type="slidenum">
              <a:rPr lang="en-US" smtClean="0"/>
              <a:t>2</a:t>
            </a:fld>
            <a:endParaRPr lang="en-US" dirty="0"/>
          </a:p>
        </p:txBody>
      </p:sp>
    </p:spTree>
    <p:extLst>
      <p:ext uri="{BB962C8B-B14F-4D97-AF65-F5344CB8AC3E}">
        <p14:creationId xmlns:p14="http://schemas.microsoft.com/office/powerpoint/2010/main" val="172535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Danielle</a:t>
            </a:r>
            <a:endParaRPr lang="en-US" dirty="0"/>
          </a:p>
        </p:txBody>
      </p:sp>
      <p:sp>
        <p:nvSpPr>
          <p:cNvPr id="4" name="Slide Number Placeholder 3"/>
          <p:cNvSpPr>
            <a:spLocks noGrp="1"/>
          </p:cNvSpPr>
          <p:nvPr>
            <p:ph type="sldNum" sz="quarter" idx="10"/>
          </p:nvPr>
        </p:nvSpPr>
        <p:spPr/>
        <p:txBody>
          <a:bodyPr/>
          <a:lstStyle/>
          <a:p>
            <a:fld id="{C15E186F-76D9-47B9-A83E-6F48F9828460}" type="slidenum">
              <a:rPr lang="en-US" smtClean="0"/>
              <a:t>11</a:t>
            </a:fld>
            <a:endParaRPr lang="en-US" dirty="0"/>
          </a:p>
        </p:txBody>
      </p:sp>
    </p:spTree>
    <p:extLst>
      <p:ext uri="{BB962C8B-B14F-4D97-AF65-F5344CB8AC3E}">
        <p14:creationId xmlns:p14="http://schemas.microsoft.com/office/powerpoint/2010/main" val="3455487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Kaitlyn</a:t>
            </a:r>
            <a:endParaRPr lang="en-US" dirty="0"/>
          </a:p>
        </p:txBody>
      </p:sp>
      <p:sp>
        <p:nvSpPr>
          <p:cNvPr id="4" name="Slide Number Placeholder 3"/>
          <p:cNvSpPr>
            <a:spLocks noGrp="1"/>
          </p:cNvSpPr>
          <p:nvPr>
            <p:ph type="sldNum" sz="quarter" idx="10"/>
          </p:nvPr>
        </p:nvSpPr>
        <p:spPr/>
        <p:txBody>
          <a:bodyPr/>
          <a:lstStyle/>
          <a:p>
            <a:fld id="{C15E186F-76D9-47B9-A83E-6F48F9828460}" type="slidenum">
              <a:rPr lang="en-US" smtClean="0"/>
              <a:t>12</a:t>
            </a:fld>
            <a:endParaRPr lang="en-US" dirty="0"/>
          </a:p>
        </p:txBody>
      </p:sp>
    </p:spTree>
    <p:extLst>
      <p:ext uri="{BB962C8B-B14F-4D97-AF65-F5344CB8AC3E}">
        <p14:creationId xmlns:p14="http://schemas.microsoft.com/office/powerpoint/2010/main" val="3217003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Donavan</a:t>
            </a:r>
            <a:endParaRPr lang="en-US" dirty="0"/>
          </a:p>
        </p:txBody>
      </p:sp>
      <p:sp>
        <p:nvSpPr>
          <p:cNvPr id="4" name="Slide Number Placeholder 3"/>
          <p:cNvSpPr>
            <a:spLocks noGrp="1"/>
          </p:cNvSpPr>
          <p:nvPr>
            <p:ph type="sldNum" sz="quarter" idx="10"/>
          </p:nvPr>
        </p:nvSpPr>
        <p:spPr/>
        <p:txBody>
          <a:bodyPr/>
          <a:lstStyle/>
          <a:p>
            <a:fld id="{C15E186F-76D9-47B9-A83E-6F48F9828460}" type="slidenum">
              <a:rPr lang="en-US" smtClean="0"/>
              <a:t>3</a:t>
            </a:fld>
            <a:endParaRPr lang="en-US" dirty="0"/>
          </a:p>
        </p:txBody>
      </p:sp>
    </p:spTree>
    <p:extLst>
      <p:ext uri="{BB962C8B-B14F-4D97-AF65-F5344CB8AC3E}">
        <p14:creationId xmlns:p14="http://schemas.microsoft.com/office/powerpoint/2010/main" val="3357150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amber</a:t>
            </a:r>
            <a:endParaRPr lang="en-US" dirty="0"/>
          </a:p>
        </p:txBody>
      </p:sp>
      <p:sp>
        <p:nvSpPr>
          <p:cNvPr id="4" name="Slide Number Placeholder 3"/>
          <p:cNvSpPr>
            <a:spLocks noGrp="1"/>
          </p:cNvSpPr>
          <p:nvPr>
            <p:ph type="sldNum" sz="quarter" idx="10"/>
          </p:nvPr>
        </p:nvSpPr>
        <p:spPr/>
        <p:txBody>
          <a:bodyPr/>
          <a:lstStyle/>
          <a:p>
            <a:fld id="{C15E186F-76D9-47B9-A83E-6F48F9828460}" type="slidenum">
              <a:rPr lang="en-US" smtClean="0"/>
              <a:t>4</a:t>
            </a:fld>
            <a:endParaRPr lang="en-US" dirty="0"/>
          </a:p>
        </p:txBody>
      </p:sp>
    </p:spTree>
    <p:extLst>
      <p:ext uri="{BB962C8B-B14F-4D97-AF65-F5344CB8AC3E}">
        <p14:creationId xmlns:p14="http://schemas.microsoft.com/office/powerpoint/2010/main" val="4117673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Kaitlyn</a:t>
            </a:r>
            <a:endParaRPr lang="en-US" dirty="0"/>
          </a:p>
        </p:txBody>
      </p:sp>
      <p:sp>
        <p:nvSpPr>
          <p:cNvPr id="4" name="Slide Number Placeholder 3"/>
          <p:cNvSpPr>
            <a:spLocks noGrp="1"/>
          </p:cNvSpPr>
          <p:nvPr>
            <p:ph type="sldNum" sz="quarter" idx="10"/>
          </p:nvPr>
        </p:nvSpPr>
        <p:spPr/>
        <p:txBody>
          <a:bodyPr/>
          <a:lstStyle/>
          <a:p>
            <a:fld id="{C15E186F-76D9-47B9-A83E-6F48F9828460}" type="slidenum">
              <a:rPr lang="en-US" smtClean="0"/>
              <a:t>5</a:t>
            </a:fld>
            <a:endParaRPr lang="en-US" dirty="0"/>
          </a:p>
        </p:txBody>
      </p:sp>
    </p:spTree>
    <p:extLst>
      <p:ext uri="{BB962C8B-B14F-4D97-AF65-F5344CB8AC3E}">
        <p14:creationId xmlns:p14="http://schemas.microsoft.com/office/powerpoint/2010/main" val="1994755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Donavan </a:t>
            </a:r>
            <a:endParaRPr lang="en-US" dirty="0"/>
          </a:p>
        </p:txBody>
      </p:sp>
      <p:sp>
        <p:nvSpPr>
          <p:cNvPr id="4" name="Slide Number Placeholder 3"/>
          <p:cNvSpPr>
            <a:spLocks noGrp="1"/>
          </p:cNvSpPr>
          <p:nvPr>
            <p:ph type="sldNum" sz="quarter" idx="10"/>
          </p:nvPr>
        </p:nvSpPr>
        <p:spPr/>
        <p:txBody>
          <a:bodyPr/>
          <a:lstStyle/>
          <a:p>
            <a:fld id="{C15E186F-76D9-47B9-A83E-6F48F9828460}" type="slidenum">
              <a:rPr lang="en-US" smtClean="0"/>
              <a:t>6</a:t>
            </a:fld>
            <a:endParaRPr lang="en-US" dirty="0"/>
          </a:p>
        </p:txBody>
      </p:sp>
    </p:spTree>
    <p:extLst>
      <p:ext uri="{BB962C8B-B14F-4D97-AF65-F5344CB8AC3E}">
        <p14:creationId xmlns:p14="http://schemas.microsoft.com/office/powerpoint/2010/main" val="3650838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amber</a:t>
            </a:r>
            <a:endParaRPr lang="en-US" dirty="0"/>
          </a:p>
        </p:txBody>
      </p:sp>
      <p:sp>
        <p:nvSpPr>
          <p:cNvPr id="4" name="Slide Number Placeholder 3"/>
          <p:cNvSpPr>
            <a:spLocks noGrp="1"/>
          </p:cNvSpPr>
          <p:nvPr>
            <p:ph type="sldNum" sz="quarter" idx="10"/>
          </p:nvPr>
        </p:nvSpPr>
        <p:spPr/>
        <p:txBody>
          <a:bodyPr/>
          <a:lstStyle/>
          <a:p>
            <a:fld id="{C15E186F-76D9-47B9-A83E-6F48F9828460}" type="slidenum">
              <a:rPr lang="en-US" smtClean="0"/>
              <a:t>7</a:t>
            </a:fld>
            <a:endParaRPr lang="en-US" dirty="0"/>
          </a:p>
        </p:txBody>
      </p:sp>
    </p:spTree>
    <p:extLst>
      <p:ext uri="{BB962C8B-B14F-4D97-AF65-F5344CB8AC3E}">
        <p14:creationId xmlns:p14="http://schemas.microsoft.com/office/powerpoint/2010/main" val="3770262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Danielle</a:t>
            </a:r>
          </a:p>
        </p:txBody>
      </p:sp>
      <p:sp>
        <p:nvSpPr>
          <p:cNvPr id="4" name="Slide Number Placeholder 3"/>
          <p:cNvSpPr>
            <a:spLocks noGrp="1"/>
          </p:cNvSpPr>
          <p:nvPr>
            <p:ph type="sldNum" sz="quarter" idx="10"/>
          </p:nvPr>
        </p:nvSpPr>
        <p:spPr/>
        <p:txBody>
          <a:bodyPr/>
          <a:lstStyle/>
          <a:p>
            <a:fld id="{C15E186F-76D9-47B9-A83E-6F48F9828460}" type="slidenum">
              <a:rPr lang="en-US" smtClean="0"/>
              <a:t>8</a:t>
            </a:fld>
            <a:endParaRPr lang="en-US" dirty="0"/>
          </a:p>
        </p:txBody>
      </p:sp>
    </p:spTree>
    <p:extLst>
      <p:ext uri="{BB962C8B-B14F-4D97-AF65-F5344CB8AC3E}">
        <p14:creationId xmlns:p14="http://schemas.microsoft.com/office/powerpoint/2010/main" val="451536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Donavan -</a:t>
            </a:r>
            <a:endParaRPr lang="en-US" dirty="0"/>
          </a:p>
        </p:txBody>
      </p:sp>
      <p:sp>
        <p:nvSpPr>
          <p:cNvPr id="4" name="Slide Number Placeholder 3"/>
          <p:cNvSpPr>
            <a:spLocks noGrp="1"/>
          </p:cNvSpPr>
          <p:nvPr>
            <p:ph type="sldNum" sz="quarter" idx="10"/>
          </p:nvPr>
        </p:nvSpPr>
        <p:spPr/>
        <p:txBody>
          <a:bodyPr/>
          <a:lstStyle/>
          <a:p>
            <a:fld id="{C15E186F-76D9-47B9-A83E-6F48F9828460}" type="slidenum">
              <a:rPr lang="en-US" smtClean="0"/>
              <a:t>9</a:t>
            </a:fld>
            <a:endParaRPr lang="en-US" dirty="0"/>
          </a:p>
        </p:txBody>
      </p:sp>
    </p:spTree>
    <p:extLst>
      <p:ext uri="{BB962C8B-B14F-4D97-AF65-F5344CB8AC3E}">
        <p14:creationId xmlns:p14="http://schemas.microsoft.com/office/powerpoint/2010/main" val="1423826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Kaitlyn </a:t>
            </a:r>
            <a:endParaRPr lang="en-US" dirty="0"/>
          </a:p>
        </p:txBody>
      </p:sp>
      <p:sp>
        <p:nvSpPr>
          <p:cNvPr id="4" name="Slide Number Placeholder 3"/>
          <p:cNvSpPr>
            <a:spLocks noGrp="1"/>
          </p:cNvSpPr>
          <p:nvPr>
            <p:ph type="sldNum" sz="quarter" idx="10"/>
          </p:nvPr>
        </p:nvSpPr>
        <p:spPr/>
        <p:txBody>
          <a:bodyPr/>
          <a:lstStyle/>
          <a:p>
            <a:fld id="{C15E186F-76D9-47B9-A83E-6F48F9828460}" type="slidenum">
              <a:rPr lang="en-US" smtClean="0"/>
              <a:t>10</a:t>
            </a:fld>
            <a:endParaRPr lang="en-US" dirty="0"/>
          </a:p>
        </p:txBody>
      </p:sp>
    </p:spTree>
    <p:extLst>
      <p:ext uri="{BB962C8B-B14F-4D97-AF65-F5344CB8AC3E}">
        <p14:creationId xmlns:p14="http://schemas.microsoft.com/office/powerpoint/2010/main" val="2349323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54079B43-DFC9-48A8-8F7E-23D00C5BE7A2}" type="datetimeFigureOut">
              <a:rPr lang="en-US" smtClean="0"/>
              <a:t>4/8/2016</a:t>
            </a:fld>
            <a:endParaRPr lang="en-US" dirty="0"/>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dirty="0"/>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9F9475E7-85C4-451D-9E88-C48EDBE452C2}"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079B43-DFC9-48A8-8F7E-23D00C5BE7A2}" type="datetimeFigureOut">
              <a:rPr lang="en-US" smtClean="0"/>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9475E7-85C4-451D-9E88-C48EDBE452C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079B43-DFC9-48A8-8F7E-23D00C5BE7A2}" type="datetimeFigureOut">
              <a:rPr lang="en-US" smtClean="0"/>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9475E7-85C4-451D-9E88-C48EDBE452C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54079B43-DFC9-48A8-8F7E-23D00C5BE7A2}" type="datetimeFigureOut">
              <a:rPr lang="en-US" smtClean="0"/>
              <a:t>4/8/2016</a:t>
            </a:fld>
            <a:endParaRPr lang="en-US" dirty="0"/>
          </a:p>
        </p:txBody>
      </p:sp>
      <p:sp>
        <p:nvSpPr>
          <p:cNvPr id="5" name="Footer Placeholder 4"/>
          <p:cNvSpPr>
            <a:spLocks noGrp="1"/>
          </p:cNvSpPr>
          <p:nvPr>
            <p:ph type="ftr" sz="quarter" idx="11"/>
          </p:nvPr>
        </p:nvSpPr>
        <p:spPr>
          <a:xfrm>
            <a:off x="457200" y="6480969"/>
            <a:ext cx="4260056" cy="300831"/>
          </a:xfrm>
        </p:spPr>
        <p:txBody>
          <a:bodyPr/>
          <a:lstStyle/>
          <a:p>
            <a:endParaRPr lang="en-US" dirty="0"/>
          </a:p>
        </p:txBody>
      </p:sp>
      <p:sp>
        <p:nvSpPr>
          <p:cNvPr id="6" name="Slide Number Placeholder 5"/>
          <p:cNvSpPr>
            <a:spLocks noGrp="1"/>
          </p:cNvSpPr>
          <p:nvPr>
            <p:ph type="sldNum" sz="quarter" idx="12"/>
          </p:nvPr>
        </p:nvSpPr>
        <p:spPr/>
        <p:txBody>
          <a:bodyPr/>
          <a:lstStyle/>
          <a:p>
            <a:fld id="{9F9475E7-85C4-451D-9E88-C48EDBE452C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Date Placeholder 3"/>
          <p:cNvSpPr>
            <a:spLocks noGrp="1"/>
          </p:cNvSpPr>
          <p:nvPr>
            <p:ph type="dt" sz="half" idx="10"/>
          </p:nvPr>
        </p:nvSpPr>
        <p:spPr>
          <a:xfrm>
            <a:off x="6955632" y="6477000"/>
            <a:ext cx="2133600" cy="304800"/>
          </a:xfrm>
        </p:spPr>
        <p:txBody>
          <a:bodyPr/>
          <a:lstStyle/>
          <a:p>
            <a:fld id="{54079B43-DFC9-48A8-8F7E-23D00C5BE7A2}" type="datetimeFigureOut">
              <a:rPr lang="en-US" smtClean="0"/>
              <a:t>4/8/2016</a:t>
            </a:fld>
            <a:endParaRPr lang="en-US" dirty="0"/>
          </a:p>
        </p:txBody>
      </p:sp>
      <p:sp>
        <p:nvSpPr>
          <p:cNvPr id="5" name="Footer Placeholder 4"/>
          <p:cNvSpPr>
            <a:spLocks noGrp="1"/>
          </p:cNvSpPr>
          <p:nvPr>
            <p:ph type="ftr" sz="quarter" idx="11"/>
          </p:nvPr>
        </p:nvSpPr>
        <p:spPr>
          <a:xfrm>
            <a:off x="2619376" y="6480969"/>
            <a:ext cx="4260056" cy="300831"/>
          </a:xfrm>
        </p:spPr>
        <p:txBody>
          <a:bodyPr/>
          <a:lstStyle/>
          <a:p>
            <a:endParaRPr lang="en-US" dirty="0"/>
          </a:p>
        </p:txBody>
      </p:sp>
      <p:sp>
        <p:nvSpPr>
          <p:cNvPr id="6" name="Slide Number Placeholder 5"/>
          <p:cNvSpPr>
            <a:spLocks noGrp="1"/>
          </p:cNvSpPr>
          <p:nvPr>
            <p:ph type="sldNum" sz="quarter" idx="12"/>
          </p:nvPr>
        </p:nvSpPr>
        <p:spPr>
          <a:xfrm>
            <a:off x="8451056" y="809624"/>
            <a:ext cx="502920" cy="300831"/>
          </a:xfrm>
        </p:spPr>
        <p:txBody>
          <a:bodyPr/>
          <a:lstStyle/>
          <a:p>
            <a:fld id="{9F9475E7-85C4-451D-9E88-C48EDBE452C2}" type="slidenum">
              <a:rPr lang="en-US" smtClean="0"/>
              <a:t>‹#›</a:t>
            </a:fld>
            <a:endParaRPr lang="en-US" dirty="0"/>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54079B43-DFC9-48A8-8F7E-23D00C5BE7A2}" type="datetimeFigureOut">
              <a:rPr lang="en-US" smtClean="0"/>
              <a:t>4/8/2016</a:t>
            </a:fld>
            <a:endParaRPr lang="en-US" dirty="0"/>
          </a:p>
        </p:txBody>
      </p:sp>
      <p:sp>
        <p:nvSpPr>
          <p:cNvPr id="6" name="Footer Placeholder 5"/>
          <p:cNvSpPr>
            <a:spLocks noGrp="1"/>
          </p:cNvSpPr>
          <p:nvPr>
            <p:ph type="ftr" sz="quarter" idx="11"/>
          </p:nvPr>
        </p:nvSpPr>
        <p:spPr>
          <a:xfrm>
            <a:off x="457200" y="6480969"/>
            <a:ext cx="4260056" cy="301752"/>
          </a:xfrm>
        </p:spPr>
        <p:txBody>
          <a:bodyPr/>
          <a:lstStyle/>
          <a:p>
            <a:endParaRPr lang="en-US" dirty="0"/>
          </a:p>
        </p:txBody>
      </p:sp>
      <p:sp>
        <p:nvSpPr>
          <p:cNvPr id="7" name="Slide Number Placeholder 6"/>
          <p:cNvSpPr>
            <a:spLocks noGrp="1"/>
          </p:cNvSpPr>
          <p:nvPr>
            <p:ph type="sldNum" sz="quarter" idx="12"/>
          </p:nvPr>
        </p:nvSpPr>
        <p:spPr>
          <a:xfrm>
            <a:off x="7589520" y="6480969"/>
            <a:ext cx="502920" cy="301752"/>
          </a:xfrm>
        </p:spPr>
        <p:txBody>
          <a:bodyPr/>
          <a:lstStyle/>
          <a:p>
            <a:fld id="{9F9475E7-85C4-451D-9E88-C48EDBE452C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54079B43-DFC9-48A8-8F7E-23D00C5BE7A2}" type="datetimeFigureOut">
              <a:rPr lang="en-US" smtClean="0"/>
              <a:t>4/8/2016</a:t>
            </a:fld>
            <a:endParaRPr lang="en-US" dirty="0"/>
          </a:p>
        </p:txBody>
      </p:sp>
      <p:sp>
        <p:nvSpPr>
          <p:cNvPr id="8" name="Footer Placeholder 7"/>
          <p:cNvSpPr>
            <a:spLocks noGrp="1"/>
          </p:cNvSpPr>
          <p:nvPr>
            <p:ph type="ftr" sz="quarter" idx="11"/>
          </p:nvPr>
        </p:nvSpPr>
        <p:spPr>
          <a:xfrm>
            <a:off x="457200" y="6480969"/>
            <a:ext cx="4261104" cy="301752"/>
          </a:xfrm>
        </p:spPr>
        <p:txBody>
          <a:bodyPr/>
          <a:lstStyle/>
          <a:p>
            <a:endParaRPr lang="en-US" dirty="0"/>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9F9475E7-85C4-451D-9E88-C48EDBE452C2}"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4079B43-DFC9-48A8-8F7E-23D00C5BE7A2}" type="datetimeFigureOut">
              <a:rPr lang="en-US" smtClean="0"/>
              <a:t>4/8/2016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F9475E7-85C4-451D-9E88-C48EDBE452C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54079B43-DFC9-48A8-8F7E-23D00C5BE7A2}" type="datetimeFigureOut">
              <a:rPr lang="en-US" smtClean="0"/>
              <a:t>4/8/2016</a:t>
            </a:fld>
            <a:endParaRPr lang="en-US" dirty="0"/>
          </a:p>
        </p:txBody>
      </p:sp>
      <p:sp>
        <p:nvSpPr>
          <p:cNvPr id="3" name="Footer Placeholder 2"/>
          <p:cNvSpPr>
            <a:spLocks noGrp="1"/>
          </p:cNvSpPr>
          <p:nvPr>
            <p:ph type="ftr" sz="quarter" idx="11"/>
          </p:nvPr>
        </p:nvSpPr>
        <p:spPr>
          <a:xfrm>
            <a:off x="457200" y="6481890"/>
            <a:ext cx="4260056" cy="300831"/>
          </a:xfrm>
        </p:spPr>
        <p:txBody>
          <a:bodyPr/>
          <a:lstStyle/>
          <a:p>
            <a:endParaRPr lang="en-US" dirty="0"/>
          </a:p>
        </p:txBody>
      </p:sp>
      <p:sp>
        <p:nvSpPr>
          <p:cNvPr id="4" name="Slide Number Placeholder 3"/>
          <p:cNvSpPr>
            <a:spLocks noGrp="1"/>
          </p:cNvSpPr>
          <p:nvPr>
            <p:ph type="sldNum" sz="quarter" idx="12"/>
          </p:nvPr>
        </p:nvSpPr>
        <p:spPr>
          <a:xfrm>
            <a:off x="7589520" y="6480969"/>
            <a:ext cx="502920" cy="301752"/>
          </a:xfrm>
        </p:spPr>
        <p:txBody>
          <a:bodyPr/>
          <a:lstStyle/>
          <a:p>
            <a:fld id="{9F9475E7-85C4-451D-9E88-C48EDBE452C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54079B43-DFC9-48A8-8F7E-23D00C5BE7A2}" type="datetimeFigureOut">
              <a:rPr lang="en-US" smtClean="0"/>
              <a:t>4/8/2016</a:t>
            </a:fld>
            <a:endParaRPr lang="en-US" dirty="0"/>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9F9475E7-85C4-451D-9E88-C48EDBE452C2}"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54079B43-DFC9-48A8-8F7E-23D00C5BE7A2}" type="datetimeFigureOut">
              <a:rPr lang="en-US" smtClean="0"/>
              <a:t>4/8/2016</a:t>
            </a:fld>
            <a:endParaRPr lang="en-US" dirty="0"/>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9F9475E7-85C4-451D-9E88-C48EDBE452C2}"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4079B43-DFC9-48A8-8F7E-23D00C5BE7A2}" type="datetimeFigureOut">
              <a:rPr lang="en-US" smtClean="0"/>
              <a:t>4/8/2016</a:t>
            </a:fld>
            <a:endParaRPr lang="en-US" dirty="0"/>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dirty="0"/>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9F9475E7-85C4-451D-9E88-C48EDBE452C2}"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www.bbc.com/news/scince-environment-329332922" TargetMode="External"/><Relationship Id="rId3" Type="http://schemas.openxmlformats.org/officeDocument/2006/relationships/hyperlink" Target="http://www.cff.org/What-is-CF/genetics/CF-Genetics-Basics" TargetMode="External"/><Relationship Id="rId7" Type="http://schemas.openxmlformats.org/officeDocument/2006/relationships/hyperlink" Target="http://www.cff.org/living-with-CF/Treatments-and-Therapi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nhs.uk/Conditions/cystic-fibrosis/Pages/Realstores.aspc" TargetMode="External"/><Relationship Id="rId5" Type="http://schemas.openxmlformats.org/officeDocument/2006/relationships/hyperlink" Target="http://www.nhs.uk/" TargetMode="External"/><Relationship Id="rId10" Type="http://schemas.openxmlformats.org/officeDocument/2006/relationships/hyperlink" Target="http://www.cff.org/What-is-CF/About-Cystic-Fibrosis/" TargetMode="External"/><Relationship Id="rId4" Type="http://schemas.openxmlformats.org/officeDocument/2006/relationships/hyperlink" Target="http://www.webmd.com/lung/what-is-cystic-fibrosis?page=2" TargetMode="External"/><Relationship Id="rId9" Type="http://schemas.openxmlformats.org/officeDocument/2006/relationships/hyperlink" Target="http://honorsproject2-cysticfibrosis.blogspot.com/2009_02_01_archive.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Cystic  Fibrosis </a:t>
            </a:r>
            <a:endParaRPr lang="en-US" dirty="0"/>
          </a:p>
        </p:txBody>
      </p:sp>
      <p:sp>
        <p:nvSpPr>
          <p:cNvPr id="3" name="Subtitle 2"/>
          <p:cNvSpPr>
            <a:spLocks noGrp="1"/>
          </p:cNvSpPr>
          <p:nvPr>
            <p:ph type="subTitle" idx="1"/>
          </p:nvPr>
        </p:nvSpPr>
        <p:spPr/>
        <p:txBody>
          <a:bodyPr>
            <a:normAutofit/>
          </a:bodyPr>
          <a:lstStyle/>
          <a:p>
            <a:r>
              <a:rPr lang="en-US" dirty="0" smtClean="0">
                <a:solidFill>
                  <a:schemeClr val="tx1"/>
                </a:solidFill>
              </a:rPr>
              <a:t>By: Danielle Hirsch, Kaitlyn Price, Amber Wilkins, and Donovan </a:t>
            </a:r>
            <a:r>
              <a:rPr lang="en-US" dirty="0">
                <a:solidFill>
                  <a:schemeClr val="tx1"/>
                </a:solidFill>
              </a:rPr>
              <a:t>B</a:t>
            </a:r>
            <a:r>
              <a:rPr lang="en-US" dirty="0" smtClean="0">
                <a:solidFill>
                  <a:schemeClr val="tx1"/>
                </a:solidFill>
              </a:rPr>
              <a:t>oyle</a:t>
            </a:r>
            <a:endParaRPr lang="en-US" dirty="0">
              <a:solidFill>
                <a:schemeClr val="tx1"/>
              </a:solidFill>
            </a:endParaRPr>
          </a:p>
        </p:txBody>
      </p:sp>
      <p:sp>
        <p:nvSpPr>
          <p:cNvPr id="4" name="TextBox 3"/>
          <p:cNvSpPr txBox="1"/>
          <p:nvPr/>
        </p:nvSpPr>
        <p:spPr>
          <a:xfrm>
            <a:off x="613172" y="4002880"/>
            <a:ext cx="7917656" cy="2031325"/>
          </a:xfrm>
          <a:prstGeom prst="rect">
            <a:avLst/>
          </a:prstGeom>
          <a:noFill/>
        </p:spPr>
        <p:txBody>
          <a:bodyPr wrap="square" rtlCol="0">
            <a:spAutoFit/>
          </a:bodyPr>
          <a:lstStyle/>
          <a:p>
            <a:r>
              <a:rPr lang="en-US" dirty="0" smtClean="0"/>
              <a:t>Other names for cystic fibrosis are CF, Pancreas fibrocystic disease, and Pancreatic cystic fibrosis. The name was chosen because</a:t>
            </a:r>
            <a:r>
              <a:rPr lang="en-US" dirty="0"/>
              <a:t> </a:t>
            </a:r>
            <a:r>
              <a:rPr lang="en-US" dirty="0" smtClean="0"/>
              <a:t>cystic </a:t>
            </a:r>
            <a:r>
              <a:rPr lang="en-US" dirty="0"/>
              <a:t>means biliary </a:t>
            </a:r>
            <a:r>
              <a:rPr lang="en-US" dirty="0" smtClean="0"/>
              <a:t>area </a:t>
            </a:r>
            <a:r>
              <a:rPr lang="en-US" dirty="0"/>
              <a:t>and fibrosis refers to the scarring of the tissue. So Cystic Fibrosis means tissue scarring of the biliary </a:t>
            </a:r>
            <a:r>
              <a:rPr lang="en-US" dirty="0" smtClean="0"/>
              <a:t>area. The American Pathologist Dr. Dorothy Anderson provided the first description of the disorder. It was discovered in 1938, in the lungs. It was found by results of various tests. </a:t>
            </a:r>
            <a:endParaRPr lang="en-US" dirty="0"/>
          </a:p>
        </p:txBody>
      </p:sp>
      <p:pic>
        <p:nvPicPr>
          <p:cNvPr id="5" name="Picture 4"/>
          <p:cNvPicPr>
            <a:picLocks noChangeAspect="1"/>
          </p:cNvPicPr>
          <p:nvPr/>
        </p:nvPicPr>
        <p:blipFill>
          <a:blip r:embed="rId2"/>
          <a:stretch>
            <a:fillRect/>
          </a:stretch>
        </p:blipFill>
        <p:spPr>
          <a:xfrm>
            <a:off x="228600" y="173670"/>
            <a:ext cx="3850888" cy="1944450"/>
          </a:xfrm>
          <a:prstGeom prst="rect">
            <a:avLst/>
          </a:prstGeom>
        </p:spPr>
      </p:pic>
    </p:spTree>
    <p:extLst>
      <p:ext uri="{BB962C8B-B14F-4D97-AF65-F5344CB8AC3E}">
        <p14:creationId xmlns:p14="http://schemas.microsoft.com/office/powerpoint/2010/main" val="12349522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99032"/>
          </a:xfrm>
        </p:spPr>
        <p:txBody>
          <a:bodyPr/>
          <a:lstStyle/>
          <a:p>
            <a:pPr algn="ctr"/>
            <a:r>
              <a:rPr lang="en-US" dirty="0" smtClean="0"/>
              <a:t>Graphic related to cystic fibrosis</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5400" y="1540281"/>
            <a:ext cx="6791325" cy="50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61390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Summary</a:t>
            </a:r>
            <a:endParaRPr lang="en-US" dirty="0"/>
          </a:p>
        </p:txBody>
      </p:sp>
      <p:sp>
        <p:nvSpPr>
          <p:cNvPr id="3" name="Content Placeholder 2"/>
          <p:cNvSpPr>
            <a:spLocks noGrp="1"/>
          </p:cNvSpPr>
          <p:nvPr>
            <p:ph idx="1"/>
          </p:nvPr>
        </p:nvSpPr>
        <p:spPr/>
        <p:txBody>
          <a:bodyPr>
            <a:normAutofit fontScale="85000" lnSpcReduction="20000"/>
          </a:bodyPr>
          <a:lstStyle/>
          <a:p>
            <a:pPr marL="64008" indent="0">
              <a:buNone/>
            </a:pPr>
            <a:r>
              <a:rPr lang="en-US" dirty="0"/>
              <a:t> </a:t>
            </a:r>
            <a:r>
              <a:rPr lang="en-US" dirty="0" smtClean="0"/>
              <a:t>    There is a 12 year old girl named Lauren and she has cystic fibrosis. It stops her from going out with her friends and from doing sports. Her personal symptoms include coughing, wheezing, and not being able to do things she used to do. Her treatments include medication, or she has to take antibiotics through a needle in her hand. She also has to take inhalers. There  isn't a proper age for people to get cystic fibrosis. If you do get it, it is very important that you learn to manage your own treatments. Also, even if you do have cystic fibrosis, it shouldn’t stop you from doing anything. </a:t>
            </a:r>
            <a:endParaRPr lang="en-US" dirty="0"/>
          </a:p>
        </p:txBody>
      </p:sp>
    </p:spTree>
    <p:extLst>
      <p:ext uri="{BB962C8B-B14F-4D97-AF65-F5344CB8AC3E}">
        <p14:creationId xmlns:p14="http://schemas.microsoft.com/office/powerpoint/2010/main" val="4139795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Works sited page</a:t>
            </a:r>
            <a:endParaRPr lang="en-US" dirty="0"/>
          </a:p>
        </p:txBody>
      </p:sp>
      <p:sp>
        <p:nvSpPr>
          <p:cNvPr id="3" name="Content Placeholder 2"/>
          <p:cNvSpPr>
            <a:spLocks noGrp="1"/>
          </p:cNvSpPr>
          <p:nvPr>
            <p:ph idx="1"/>
          </p:nvPr>
        </p:nvSpPr>
        <p:spPr>
          <a:xfrm>
            <a:off x="492512" y="1633072"/>
            <a:ext cx="8458200" cy="5410200"/>
          </a:xfrm>
        </p:spPr>
        <p:txBody>
          <a:bodyPr>
            <a:normAutofit fontScale="77500" lnSpcReduction="20000"/>
          </a:bodyPr>
          <a:lstStyle/>
          <a:p>
            <a:pPr marL="64008" indent="0">
              <a:buNone/>
            </a:pPr>
            <a:r>
              <a:rPr lang="en-US" dirty="0" smtClean="0">
                <a:hlinkClick r:id="rId3"/>
              </a:rPr>
              <a:t>www.cff.org/What-is-CF/genetics/CF-Genetics-Basics</a:t>
            </a:r>
            <a:r>
              <a:rPr lang="en-US" dirty="0" smtClean="0"/>
              <a:t>  </a:t>
            </a:r>
            <a:endParaRPr lang="en-US" dirty="0"/>
          </a:p>
          <a:p>
            <a:pPr marL="64008" indent="0">
              <a:buNone/>
            </a:pPr>
            <a:endParaRPr lang="en-US" dirty="0" smtClean="0">
              <a:hlinkClick r:id="rId4"/>
            </a:endParaRPr>
          </a:p>
          <a:p>
            <a:pPr marL="64008" indent="0">
              <a:buNone/>
            </a:pPr>
            <a:r>
              <a:rPr lang="en-US" dirty="0" smtClean="0">
                <a:hlinkClick r:id="rId4"/>
              </a:rPr>
              <a:t>www.webmd.com/lung/what-is-cystic-fibrosis?page=2</a:t>
            </a:r>
            <a:r>
              <a:rPr lang="en-US" dirty="0" smtClean="0"/>
              <a:t> </a:t>
            </a:r>
          </a:p>
          <a:p>
            <a:pPr marL="64008" indent="0">
              <a:buNone/>
            </a:pPr>
            <a:endParaRPr lang="en-US" dirty="0" smtClean="0">
              <a:hlinkClick r:id="rId5"/>
            </a:endParaRPr>
          </a:p>
          <a:p>
            <a:pPr marL="64008" indent="0">
              <a:buNone/>
            </a:pPr>
            <a:r>
              <a:rPr lang="en-US" sz="2600" dirty="0" smtClean="0">
                <a:hlinkClick r:id="rId6"/>
              </a:rPr>
              <a:t>www.nhs.uk/Conditions/cystic-fibrosis/Pages/Realstores.aspc</a:t>
            </a:r>
            <a:r>
              <a:rPr lang="en-US" sz="2600" dirty="0" smtClean="0"/>
              <a:t> </a:t>
            </a:r>
          </a:p>
          <a:p>
            <a:pPr marL="64008" indent="0">
              <a:buNone/>
            </a:pPr>
            <a:endParaRPr lang="en-US" dirty="0" smtClean="0">
              <a:solidFill>
                <a:schemeClr val="accent1">
                  <a:lumMod val="75000"/>
                </a:schemeClr>
              </a:solidFill>
              <a:hlinkClick r:id="rId7"/>
            </a:endParaRPr>
          </a:p>
          <a:p>
            <a:pPr marL="64008" indent="0">
              <a:buNone/>
            </a:pPr>
            <a:r>
              <a:rPr lang="en-US" dirty="0" smtClean="0">
                <a:solidFill>
                  <a:schemeClr val="accent1">
                    <a:lumMod val="75000"/>
                  </a:schemeClr>
                </a:solidFill>
                <a:hlinkClick r:id="rId7"/>
              </a:rPr>
              <a:t>www.cff.org/living-with-CF/Treatments-and-Therapies/</a:t>
            </a:r>
            <a:endParaRPr lang="en-US" dirty="0" smtClean="0">
              <a:solidFill>
                <a:schemeClr val="accent1">
                  <a:lumMod val="75000"/>
                </a:schemeClr>
              </a:solidFill>
            </a:endParaRPr>
          </a:p>
          <a:p>
            <a:pPr marL="64008" indent="0">
              <a:buNone/>
            </a:pPr>
            <a:endParaRPr lang="en-US" dirty="0"/>
          </a:p>
          <a:p>
            <a:pPr marL="64008" indent="0">
              <a:buNone/>
            </a:pPr>
            <a:r>
              <a:rPr lang="en-US" dirty="0" smtClean="0">
                <a:hlinkClick r:id="rId8"/>
              </a:rPr>
              <a:t>www.bbc.com/news/scince-environment-329332922</a:t>
            </a:r>
            <a:r>
              <a:rPr lang="en-US" dirty="0" smtClean="0"/>
              <a:t> </a:t>
            </a:r>
          </a:p>
          <a:p>
            <a:pPr marL="64008" indent="0">
              <a:buNone/>
            </a:pPr>
            <a:endParaRPr lang="en-US" dirty="0"/>
          </a:p>
          <a:p>
            <a:pPr marL="64008" indent="0">
              <a:buNone/>
            </a:pPr>
            <a:r>
              <a:rPr lang="en-US" dirty="0" smtClean="0">
                <a:hlinkClick r:id="rId9"/>
              </a:rPr>
              <a:t>http</a:t>
            </a:r>
            <a:r>
              <a:rPr lang="en-US" dirty="0">
                <a:hlinkClick r:id="rId9"/>
              </a:rPr>
              <a:t>://</a:t>
            </a:r>
            <a:r>
              <a:rPr lang="en-US" dirty="0" smtClean="0">
                <a:hlinkClick r:id="rId9"/>
              </a:rPr>
              <a:t>honorsproject2-cysticfibrosis.blogspot.com/2009_02_01_archive.html</a:t>
            </a:r>
            <a:r>
              <a:rPr lang="en-US" dirty="0" smtClean="0"/>
              <a:t> </a:t>
            </a:r>
          </a:p>
          <a:p>
            <a:pPr marL="64008" indent="0">
              <a:buNone/>
            </a:pPr>
            <a:endParaRPr lang="en-US" dirty="0"/>
          </a:p>
          <a:p>
            <a:pPr marL="64008" indent="0">
              <a:buNone/>
            </a:pPr>
            <a:r>
              <a:rPr lang="en-US" dirty="0">
                <a:hlinkClick r:id="rId10"/>
              </a:rPr>
              <a:t>www.cff.org/What-is-CF/About-Cystic-Fibrosis</a:t>
            </a:r>
            <a:r>
              <a:rPr lang="en-US" dirty="0" smtClean="0">
                <a:hlinkClick r:id="rId10"/>
              </a:rPr>
              <a:t>/</a:t>
            </a:r>
            <a:r>
              <a:rPr lang="en-US" dirty="0" smtClean="0"/>
              <a:t> </a:t>
            </a:r>
          </a:p>
          <a:p>
            <a:pPr marL="64008" indent="0">
              <a:buNone/>
            </a:pPr>
            <a:endParaRPr lang="en-US" dirty="0"/>
          </a:p>
        </p:txBody>
      </p:sp>
    </p:spTree>
    <p:extLst>
      <p:ext uri="{BB962C8B-B14F-4D97-AF65-F5344CB8AC3E}">
        <p14:creationId xmlns:p14="http://schemas.microsoft.com/office/powerpoint/2010/main" val="2760729199"/>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304800" y="2774774"/>
            <a:ext cx="7620000" cy="1317592"/>
          </a:xfrm>
        </p:spPr>
        <p:txBody>
          <a:bodyPr>
            <a:normAutofit fontScale="92500" lnSpcReduction="10000"/>
          </a:bodyPr>
          <a:lstStyle/>
          <a:p>
            <a:pPr marL="64008" indent="0" algn="ctr">
              <a:buNone/>
            </a:pPr>
            <a:r>
              <a:rPr lang="en-US" sz="8800" dirty="0" smtClean="0"/>
              <a:t>      </a:t>
            </a:r>
            <a:r>
              <a:rPr lang="en-US" sz="8800" dirty="0" smtClean="0">
                <a:solidFill>
                  <a:schemeClr val="accent1">
                    <a:lumMod val="75000"/>
                  </a:schemeClr>
                </a:solidFill>
              </a:rPr>
              <a:t>THE END </a:t>
            </a:r>
            <a:endParaRPr lang="en-US" sz="8800" dirty="0">
              <a:solidFill>
                <a:schemeClr val="accent1">
                  <a:lumMod val="7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893" y="14868"/>
            <a:ext cx="2998870" cy="265226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929362"/>
            <a:ext cx="3401260" cy="272100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150541"/>
            <a:ext cx="4486507" cy="2551906"/>
          </a:xfrm>
          <a:prstGeom prst="rect">
            <a:avLst/>
          </a:prstGeom>
        </p:spPr>
      </p:pic>
      <p:pic>
        <p:nvPicPr>
          <p:cNvPr id="10" name="Picture 9"/>
          <p:cNvPicPr>
            <a:picLocks noChangeAspect="1"/>
          </p:cNvPicPr>
          <p:nvPr/>
        </p:nvPicPr>
        <p:blipFill>
          <a:blip r:embed="rId5"/>
          <a:stretch>
            <a:fillRect/>
          </a:stretch>
        </p:blipFill>
        <p:spPr>
          <a:xfrm>
            <a:off x="4876801" y="3870168"/>
            <a:ext cx="4029306" cy="2839396"/>
          </a:xfrm>
          <a:prstGeom prst="rect">
            <a:avLst/>
          </a:prstGeom>
        </p:spPr>
      </p:pic>
    </p:spTree>
    <p:extLst>
      <p:ext uri="{BB962C8B-B14F-4D97-AF65-F5344CB8AC3E}">
        <p14:creationId xmlns:p14="http://schemas.microsoft.com/office/powerpoint/2010/main" val="232205488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 of genetic disorder </a:t>
            </a:r>
            <a:endParaRPr lang="en-US" dirty="0"/>
          </a:p>
        </p:txBody>
      </p:sp>
      <p:sp>
        <p:nvSpPr>
          <p:cNvPr id="3" name="Content Placeholder 2"/>
          <p:cNvSpPr>
            <a:spLocks noGrp="1"/>
          </p:cNvSpPr>
          <p:nvPr>
            <p:ph idx="1"/>
          </p:nvPr>
        </p:nvSpPr>
        <p:spPr>
          <a:xfrm>
            <a:off x="457200" y="1666526"/>
            <a:ext cx="8229600" cy="4572000"/>
          </a:xfrm>
        </p:spPr>
        <p:txBody>
          <a:bodyPr>
            <a:normAutofit lnSpcReduction="10000"/>
          </a:bodyPr>
          <a:lstStyle/>
          <a:p>
            <a:pPr marL="64008" indent="0">
              <a:buNone/>
            </a:pPr>
            <a:r>
              <a:rPr lang="en-US" dirty="0"/>
              <a:t> </a:t>
            </a:r>
            <a:r>
              <a:rPr lang="en-US" dirty="0" smtClean="0"/>
              <a:t>    Our disorder is cystic fibrosis. Cystic fibrosis is when it affects the exocrine glands. It causes the production of thick mucus, which leads to blockage in the intestines and many result to bronchi and also resulting to a respiratory infection.</a:t>
            </a:r>
          </a:p>
          <a:p>
            <a:pPr marL="64008" indent="0">
              <a:buNone/>
            </a:pPr>
            <a:endParaRPr lang="en-US" dirty="0"/>
          </a:p>
          <a:p>
            <a:pPr marL="64008" indent="0">
              <a:buNone/>
            </a:pPr>
            <a:r>
              <a:rPr lang="en-US" dirty="0"/>
              <a:t> </a:t>
            </a:r>
            <a:r>
              <a:rPr lang="en-US" dirty="0" smtClean="0"/>
              <a:t>    The disorder is inherited by two copies of a defective cystic fibrosis gene. You only get these, one from each parent. </a:t>
            </a:r>
            <a:endParaRPr lang="en-US" dirty="0"/>
          </a:p>
        </p:txBody>
      </p:sp>
    </p:spTree>
    <p:extLst>
      <p:ext uri="{BB962C8B-B14F-4D97-AF65-F5344CB8AC3E}">
        <p14:creationId xmlns:p14="http://schemas.microsoft.com/office/powerpoint/2010/main" val="14342347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3">
                                            <p:txEl>
                                              <p:pRg st="2" end="2"/>
                                            </p:txEl>
                                          </p:spTgt>
                                        </p:tgtEl>
                                        <p:attrNameLst>
                                          <p:attrName>r</p:attrName>
                                        </p:attrNameLst>
                                      </p:cBhvr>
                                    </p:animRot>
                                    <p:animRot by="-240000">
                                      <p:cBhvr>
                                        <p:cTn id="15" dur="200" fill="hold">
                                          <p:stCondLst>
                                            <p:cond delay="200"/>
                                          </p:stCondLst>
                                        </p:cTn>
                                        <p:tgtEl>
                                          <p:spTgt spid="3">
                                            <p:txEl>
                                              <p:pRg st="2" end="2"/>
                                            </p:txEl>
                                          </p:spTgt>
                                        </p:tgtEl>
                                        <p:attrNameLst>
                                          <p:attrName>r</p:attrName>
                                        </p:attrNameLst>
                                      </p:cBhvr>
                                    </p:animRot>
                                    <p:animRot by="240000">
                                      <p:cBhvr>
                                        <p:cTn id="16" dur="200" fill="hold">
                                          <p:stCondLst>
                                            <p:cond delay="400"/>
                                          </p:stCondLst>
                                        </p:cTn>
                                        <p:tgtEl>
                                          <p:spTgt spid="3">
                                            <p:txEl>
                                              <p:pRg st="2" end="2"/>
                                            </p:txEl>
                                          </p:spTgt>
                                        </p:tgtEl>
                                        <p:attrNameLst>
                                          <p:attrName>r</p:attrName>
                                        </p:attrNameLst>
                                      </p:cBhvr>
                                    </p:animRot>
                                    <p:animRot by="-240000">
                                      <p:cBhvr>
                                        <p:cTn id="17" dur="200" fill="hold">
                                          <p:stCondLst>
                                            <p:cond delay="600"/>
                                          </p:stCondLst>
                                        </p:cTn>
                                        <p:tgtEl>
                                          <p:spTgt spid="3">
                                            <p:txEl>
                                              <p:pRg st="2" end="2"/>
                                            </p:txEl>
                                          </p:spTgt>
                                        </p:tgtEl>
                                        <p:attrNameLst>
                                          <p:attrName>r</p:attrName>
                                        </p:attrNameLst>
                                      </p:cBhvr>
                                    </p:animRot>
                                    <p:animRot by="120000">
                                      <p:cBhvr>
                                        <p:cTn id="18" dur="200" fill="hold">
                                          <p:stCondLst>
                                            <p:cond delay="80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Chromosomes/genetics graphic</a:t>
            </a:r>
            <a:endParaRPr lang="en-US" dirty="0"/>
          </a:p>
        </p:txBody>
      </p:sp>
      <p:pic>
        <p:nvPicPr>
          <p:cNvPr id="4" name="Content Placeholder 3"/>
          <p:cNvPicPr>
            <a:picLocks noGrp="1" noChangeAspect="1"/>
          </p:cNvPicPr>
          <p:nvPr>
            <p:ph idx="1"/>
          </p:nvPr>
        </p:nvPicPr>
        <p:blipFill>
          <a:blip r:embed="rId3"/>
          <a:stretch>
            <a:fillRect/>
          </a:stretch>
        </p:blipFill>
        <p:spPr>
          <a:xfrm>
            <a:off x="1143000" y="1828800"/>
            <a:ext cx="7239000" cy="4889942"/>
          </a:xfrm>
          <a:prstGeom prst="rect">
            <a:avLst/>
          </a:prstGeom>
        </p:spPr>
      </p:pic>
    </p:spTree>
    <p:extLst>
      <p:ext uri="{BB962C8B-B14F-4D97-AF65-F5344CB8AC3E}">
        <p14:creationId xmlns:p14="http://schemas.microsoft.com/office/powerpoint/2010/main" val="10193986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Symptoms of disorder</a:t>
            </a:r>
            <a:endParaRPr lang="en-US" dirty="0"/>
          </a:p>
        </p:txBody>
      </p:sp>
      <p:sp>
        <p:nvSpPr>
          <p:cNvPr id="3" name="Content Placeholder 2"/>
          <p:cNvSpPr>
            <a:spLocks noGrp="1"/>
          </p:cNvSpPr>
          <p:nvPr>
            <p:ph idx="1"/>
          </p:nvPr>
        </p:nvSpPr>
        <p:spPr/>
        <p:txBody>
          <a:bodyPr>
            <a:normAutofit fontScale="85000" lnSpcReduction="10000"/>
          </a:bodyPr>
          <a:lstStyle/>
          <a:p>
            <a:pPr marL="64008" indent="0">
              <a:buNone/>
            </a:pPr>
            <a:r>
              <a:rPr lang="en-US" dirty="0" smtClean="0"/>
              <a:t>     Cystic Fibrosis causes thick mucus in the lungs, it causes wheezing and Shortness of breath.</a:t>
            </a:r>
          </a:p>
          <a:p>
            <a:pPr marL="64008" indent="0">
              <a:buNone/>
            </a:pPr>
            <a:endParaRPr lang="en-US" dirty="0" smtClean="0"/>
          </a:p>
          <a:p>
            <a:pPr marL="64008" indent="0">
              <a:buNone/>
            </a:pPr>
            <a:r>
              <a:rPr lang="en-US" dirty="0" smtClean="0"/>
              <a:t>     When your child gets older they start to get sinus infections, bronchitis, or pneumonia often. When you get cystic fibrosis you start to get growths, called polyps, in the nose. You start to get bulky, oily, or foul-smelling stool. You can also get too much gas, constipation, or stomach pains. Weight loss or failure to gain weight may start to happen. You will also have low bone density. </a:t>
            </a:r>
          </a:p>
        </p:txBody>
      </p:sp>
    </p:spTree>
    <p:extLst>
      <p:ext uri="{BB962C8B-B14F-4D97-AF65-F5344CB8AC3E}">
        <p14:creationId xmlns:p14="http://schemas.microsoft.com/office/powerpoint/2010/main" val="240375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Effects of disorder</a:t>
            </a:r>
            <a:endParaRPr lang="en-US" dirty="0"/>
          </a:p>
        </p:txBody>
      </p:sp>
      <p:sp>
        <p:nvSpPr>
          <p:cNvPr id="3" name="Content Placeholder 2"/>
          <p:cNvSpPr>
            <a:spLocks noGrp="1"/>
          </p:cNvSpPr>
          <p:nvPr>
            <p:ph idx="1"/>
          </p:nvPr>
        </p:nvSpPr>
        <p:spPr/>
        <p:txBody>
          <a:bodyPr>
            <a:normAutofit fontScale="85000" lnSpcReduction="20000"/>
          </a:bodyPr>
          <a:lstStyle/>
          <a:p>
            <a:pPr marL="64008" indent="0">
              <a:buNone/>
            </a:pPr>
            <a:r>
              <a:rPr lang="en-US" dirty="0" smtClean="0"/>
              <a:t>     Cystic fibrosis makes a </a:t>
            </a:r>
            <a:r>
              <a:rPr lang="en-US" dirty="0"/>
              <a:t>thick, buildup of mucus in the lungs, pancreas and other </a:t>
            </a:r>
            <a:r>
              <a:rPr lang="en-US" dirty="0" smtClean="0"/>
              <a:t>organs. When mucus gets stuck in the lungs, </a:t>
            </a:r>
            <a:r>
              <a:rPr lang="en-US" dirty="0"/>
              <a:t>the mucus clogs the airways and traps bacteria leading to infections, extensive lung damage and eventually, respiratory </a:t>
            </a:r>
            <a:r>
              <a:rPr lang="en-US" dirty="0" smtClean="0"/>
              <a:t>failure. When mucus gets stuck in the pancreas, </a:t>
            </a:r>
            <a:r>
              <a:rPr lang="en-US" dirty="0"/>
              <a:t>the mucus prevents the release of digestive enzymes that allow the body to break down food and absorb vital nutrients</a:t>
            </a:r>
            <a:r>
              <a:rPr lang="en-US" dirty="0" smtClean="0"/>
              <a:t>. Other effects may include wheezing, shortness of breath, salty-tasting skin, a lot </a:t>
            </a:r>
            <a:r>
              <a:rPr lang="en-US" dirty="0"/>
              <a:t>of coughing, lung infections including pneumonia or </a:t>
            </a:r>
            <a:r>
              <a:rPr lang="en-US" dirty="0" smtClean="0"/>
              <a:t>bronchitis, poor growth or </a:t>
            </a:r>
            <a:r>
              <a:rPr lang="en-US" dirty="0"/>
              <a:t>weight gain, </a:t>
            </a:r>
            <a:r>
              <a:rPr lang="en-US" dirty="0" smtClean="0"/>
              <a:t>and difficulty </a:t>
            </a:r>
            <a:r>
              <a:rPr lang="en-US" dirty="0"/>
              <a:t>with bowel </a:t>
            </a:r>
            <a:r>
              <a:rPr lang="en-US" dirty="0" smtClean="0"/>
              <a:t>movements.</a:t>
            </a:r>
            <a:endParaRPr lang="en-US" dirty="0"/>
          </a:p>
        </p:txBody>
      </p:sp>
    </p:spTree>
    <p:extLst>
      <p:ext uri="{BB962C8B-B14F-4D97-AF65-F5344CB8AC3E}">
        <p14:creationId xmlns:p14="http://schemas.microsoft.com/office/powerpoint/2010/main" val="1948581300"/>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effectLst>
                  <a:outerShdw blurRad="38100" dist="38100" dir="2700000" algn="tl">
                    <a:srgbClr val="000000">
                      <a:alpha val="43137"/>
                    </a:srgbClr>
                  </a:outerShdw>
                </a:effectLst>
              </a:rPr>
              <a:t>Diagnosis of individual with disorder </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 y="1524000"/>
            <a:ext cx="9067800" cy="5257218"/>
          </a:xfrm>
        </p:spPr>
        <p:txBody>
          <a:bodyPr>
            <a:noAutofit/>
          </a:bodyPr>
          <a:lstStyle/>
          <a:p>
            <a:pPr marL="64008" indent="0">
              <a:buNone/>
            </a:pPr>
            <a:r>
              <a:rPr lang="en-US" sz="1500" dirty="0" smtClean="0"/>
              <a:t>Doctors </a:t>
            </a:r>
            <a:r>
              <a:rPr lang="en-US" sz="1500" dirty="0"/>
              <a:t>diagnose cystic fibrosis </a:t>
            </a:r>
            <a:r>
              <a:rPr lang="en-US" sz="1500" dirty="0" smtClean="0"/>
              <a:t>based </a:t>
            </a:r>
            <a:r>
              <a:rPr lang="en-US" sz="1500" dirty="0"/>
              <a:t>on the results from various tests</a:t>
            </a:r>
            <a:r>
              <a:rPr lang="en-US" sz="1500" dirty="0" smtClean="0"/>
              <a:t>.</a:t>
            </a:r>
          </a:p>
          <a:p>
            <a:pPr marL="64008" indent="0">
              <a:buNone/>
            </a:pPr>
            <a:endParaRPr lang="en-US" sz="1500" dirty="0"/>
          </a:p>
          <a:p>
            <a:pPr marL="64008" indent="0">
              <a:buNone/>
            </a:pPr>
            <a:r>
              <a:rPr lang="en-US" sz="1500" dirty="0"/>
              <a:t>Newborn Screening</a:t>
            </a:r>
          </a:p>
          <a:p>
            <a:pPr marL="64008" indent="0">
              <a:buNone/>
            </a:pPr>
            <a:r>
              <a:rPr lang="en-US" sz="1500" dirty="0" smtClean="0"/>
              <a:t>     All </a:t>
            </a:r>
            <a:r>
              <a:rPr lang="en-US" sz="1500" dirty="0"/>
              <a:t>States screen newborns for </a:t>
            </a:r>
            <a:r>
              <a:rPr lang="en-US" sz="1500" dirty="0" smtClean="0"/>
              <a:t>cystic fibrosis </a:t>
            </a:r>
            <a:r>
              <a:rPr lang="en-US" sz="1500" dirty="0"/>
              <a:t>using a genetic test or a blood test. The genetic test shows whether a newborn has faulty </a:t>
            </a:r>
            <a:r>
              <a:rPr lang="en-US" sz="1500" dirty="0" smtClean="0"/>
              <a:t>Cystic </a:t>
            </a:r>
            <a:r>
              <a:rPr lang="en-US" sz="1500" dirty="0"/>
              <a:t>Fibrosis Transmembrane </a:t>
            </a:r>
            <a:r>
              <a:rPr lang="en-US" sz="1500" dirty="0" smtClean="0"/>
              <a:t>Regulator </a:t>
            </a:r>
            <a:r>
              <a:rPr lang="en-US" sz="1500" dirty="0"/>
              <a:t>genes. The blood test shows whether a newborn's pancreas is working properly</a:t>
            </a:r>
            <a:r>
              <a:rPr lang="en-US" sz="1500" dirty="0" smtClean="0"/>
              <a:t>.</a:t>
            </a:r>
          </a:p>
          <a:p>
            <a:pPr marL="64008" indent="0">
              <a:buNone/>
            </a:pPr>
            <a:endParaRPr lang="en-US" sz="1500" dirty="0"/>
          </a:p>
          <a:p>
            <a:pPr marL="64008" indent="0">
              <a:buNone/>
            </a:pPr>
            <a:r>
              <a:rPr lang="en-US" sz="1500" dirty="0"/>
              <a:t>Sweat </a:t>
            </a:r>
            <a:r>
              <a:rPr lang="en-US" sz="1500" dirty="0" smtClean="0"/>
              <a:t>Test</a:t>
            </a:r>
          </a:p>
          <a:p>
            <a:pPr marL="64008" indent="0">
              <a:buNone/>
            </a:pPr>
            <a:r>
              <a:rPr lang="en-US" sz="1500" dirty="0"/>
              <a:t> </a:t>
            </a:r>
            <a:r>
              <a:rPr lang="en-US" sz="1500" dirty="0" smtClean="0"/>
              <a:t>    If </a:t>
            </a:r>
            <a:r>
              <a:rPr lang="en-US" sz="1500" dirty="0"/>
              <a:t>a genetic test or blood test suggests </a:t>
            </a:r>
            <a:r>
              <a:rPr lang="en-US" sz="1500" dirty="0" smtClean="0"/>
              <a:t>cystic fibrosis, </a:t>
            </a:r>
            <a:r>
              <a:rPr lang="en-US" sz="1500" dirty="0"/>
              <a:t>a doctor will confirm the diagnosis using sweat test. This test is the most useful test for </a:t>
            </a:r>
            <a:r>
              <a:rPr lang="en-US" sz="1500" dirty="0" smtClean="0"/>
              <a:t>diagnosing cystic fibrosis. </a:t>
            </a:r>
            <a:r>
              <a:rPr lang="en-US" sz="1500" dirty="0"/>
              <a:t>A</a:t>
            </a:r>
            <a:r>
              <a:rPr lang="en-US" sz="1500" dirty="0" smtClean="0"/>
              <a:t> </a:t>
            </a:r>
            <a:r>
              <a:rPr lang="en-US" sz="1500" dirty="0"/>
              <a:t>sweat test measures the amount of salt in </a:t>
            </a:r>
            <a:r>
              <a:rPr lang="en-US" sz="1500" dirty="0" smtClean="0"/>
              <a:t>sweat. For </a:t>
            </a:r>
            <a:r>
              <a:rPr lang="en-US" sz="1500" dirty="0"/>
              <a:t>this test, the doctor triggers sweating on a small patch of skin (arm or leg). He or she rubs the skin with a sweat-producing chemical and then uses an electrode to provide a mild electrical </a:t>
            </a:r>
            <a:r>
              <a:rPr lang="en-US" sz="1500" dirty="0" smtClean="0"/>
              <a:t>current. Sweat </a:t>
            </a:r>
            <a:r>
              <a:rPr lang="en-US" sz="1500" dirty="0"/>
              <a:t>is collected on a pad or paper and then </a:t>
            </a:r>
            <a:r>
              <a:rPr lang="en-US" sz="1500" dirty="0" smtClean="0"/>
              <a:t>is analyzed</a:t>
            </a:r>
            <a:r>
              <a:rPr lang="en-US" sz="1500" dirty="0"/>
              <a:t>. The sweat test usually is done twice. High salt levels confirm a diagnosis of </a:t>
            </a:r>
            <a:r>
              <a:rPr lang="en-US" sz="1500" dirty="0" smtClean="0"/>
              <a:t>cystic fibrosis.</a:t>
            </a:r>
          </a:p>
          <a:p>
            <a:pPr marL="64008" indent="0">
              <a:buNone/>
            </a:pPr>
            <a:endParaRPr lang="en-US" sz="1500" dirty="0"/>
          </a:p>
          <a:p>
            <a:pPr marL="64008" indent="0">
              <a:buNone/>
            </a:pPr>
            <a:r>
              <a:rPr lang="en-US" sz="1500" dirty="0"/>
              <a:t>Cystic Fibrosis Carrier Testing</a:t>
            </a:r>
          </a:p>
          <a:p>
            <a:pPr marL="64008" indent="0">
              <a:buNone/>
            </a:pPr>
            <a:r>
              <a:rPr lang="en-US" sz="1500" dirty="0" smtClean="0"/>
              <a:t>     People </a:t>
            </a:r>
            <a:r>
              <a:rPr lang="en-US" sz="1500" dirty="0"/>
              <a:t>who have one </a:t>
            </a:r>
            <a:r>
              <a:rPr lang="en-US" sz="1500" dirty="0" smtClean="0"/>
              <a:t>normal Cystic </a:t>
            </a:r>
            <a:r>
              <a:rPr lang="en-US" sz="1500" dirty="0"/>
              <a:t>Fibrosis Transmembrane Regulator gene and one faulty Cystic Fibrosis Transmembrane Regulator gene are </a:t>
            </a:r>
            <a:r>
              <a:rPr lang="en-US" sz="1500" dirty="0" smtClean="0"/>
              <a:t>cystic fibrosis </a:t>
            </a:r>
            <a:r>
              <a:rPr lang="en-US" sz="1500" dirty="0"/>
              <a:t>carriers. </a:t>
            </a:r>
            <a:r>
              <a:rPr lang="en-US" sz="1500" dirty="0" smtClean="0"/>
              <a:t>Cystic fibrosis </a:t>
            </a:r>
            <a:r>
              <a:rPr lang="en-US" sz="1500" dirty="0"/>
              <a:t>carriers usually have no symptoms of </a:t>
            </a:r>
            <a:r>
              <a:rPr lang="en-US" sz="1500" dirty="0" smtClean="0"/>
              <a:t>cystic fibrosis </a:t>
            </a:r>
            <a:r>
              <a:rPr lang="en-US" sz="1500" dirty="0"/>
              <a:t>and live normal lives. However, carriers can pass faulty Cystic Fibrosis Transmembrane </a:t>
            </a:r>
            <a:r>
              <a:rPr lang="en-US" sz="1500" dirty="0" smtClean="0"/>
              <a:t>Regulator genes </a:t>
            </a:r>
            <a:r>
              <a:rPr lang="en-US" sz="1500" dirty="0"/>
              <a:t>on to their children.</a:t>
            </a:r>
          </a:p>
          <a:p>
            <a:pPr marL="64008" indent="0">
              <a:buNone/>
            </a:pPr>
            <a:endParaRPr lang="en-US" sz="1500" dirty="0"/>
          </a:p>
          <a:p>
            <a:pPr marL="64008" indent="0">
              <a:buNone/>
            </a:pPr>
            <a:endParaRPr lang="en-US" sz="1600" dirty="0"/>
          </a:p>
        </p:txBody>
      </p:sp>
    </p:spTree>
    <p:extLst>
      <p:ext uri="{BB962C8B-B14F-4D97-AF65-F5344CB8AC3E}">
        <p14:creationId xmlns:p14="http://schemas.microsoft.com/office/powerpoint/2010/main" val="2855690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Prognosis of individual with disorder</a:t>
            </a:r>
            <a:endParaRPr lang="en-US" dirty="0"/>
          </a:p>
        </p:txBody>
      </p:sp>
      <p:sp>
        <p:nvSpPr>
          <p:cNvPr id="3" name="Content Placeholder 2"/>
          <p:cNvSpPr>
            <a:spLocks noGrp="1"/>
          </p:cNvSpPr>
          <p:nvPr>
            <p:ph idx="1"/>
          </p:nvPr>
        </p:nvSpPr>
        <p:spPr/>
        <p:txBody>
          <a:bodyPr>
            <a:normAutofit fontScale="77500" lnSpcReduction="20000"/>
          </a:bodyPr>
          <a:lstStyle/>
          <a:p>
            <a:pPr marL="64008" indent="0">
              <a:buNone/>
            </a:pPr>
            <a:r>
              <a:rPr lang="en-US" dirty="0" smtClean="0"/>
              <a:t>     Most kids will have good health until they reach adulthood. They will still be able to do everyday activities, but the disease will worsen in your lungs to the point where you will be disabled. The average life span for someone who has cystic fibrosis is 37 years. Death is caused by complication with the lungs. </a:t>
            </a:r>
          </a:p>
          <a:p>
            <a:pPr marL="64008" indent="0">
              <a:buNone/>
            </a:pPr>
            <a:endParaRPr lang="en-US" dirty="0"/>
          </a:p>
          <a:p>
            <a:pPr marL="64008" indent="0">
              <a:buNone/>
            </a:pPr>
            <a:r>
              <a:rPr lang="en-US" dirty="0" smtClean="0"/>
              <a:t>     This impacts the person who has cystic fibrosis by not being able to do the things they love, because it would be too hard for them to do it. I think the disorder could affect the family members, because maybe they won’t know what to do and they will probably be worried sick about what will happen to them. All the family can do is be very supportive. </a:t>
            </a:r>
            <a:endParaRPr lang="en-US" dirty="0"/>
          </a:p>
        </p:txBody>
      </p:sp>
    </p:spTree>
    <p:extLst>
      <p:ext uri="{BB962C8B-B14F-4D97-AF65-F5344CB8AC3E}">
        <p14:creationId xmlns:p14="http://schemas.microsoft.com/office/powerpoint/2010/main" val="477411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Treatments/medication available to individual with disorder  </a:t>
            </a:r>
            <a:endParaRPr lang="en-US" dirty="0"/>
          </a:p>
        </p:txBody>
      </p:sp>
      <p:sp>
        <p:nvSpPr>
          <p:cNvPr id="3" name="Content Placeholder 2"/>
          <p:cNvSpPr>
            <a:spLocks noGrp="1"/>
          </p:cNvSpPr>
          <p:nvPr>
            <p:ph idx="1"/>
          </p:nvPr>
        </p:nvSpPr>
        <p:spPr>
          <a:xfrm>
            <a:off x="457200" y="2057400"/>
            <a:ext cx="8229600" cy="4572000"/>
          </a:xfrm>
        </p:spPr>
        <p:txBody>
          <a:bodyPr/>
          <a:lstStyle/>
          <a:p>
            <a:pPr marL="64008" indent="0">
              <a:buNone/>
            </a:pPr>
            <a:r>
              <a:rPr lang="en-US" dirty="0" smtClean="0"/>
              <a:t>     </a:t>
            </a:r>
            <a:r>
              <a:rPr lang="en-US" dirty="0"/>
              <a:t>T</a:t>
            </a:r>
            <a:r>
              <a:rPr lang="en-US" dirty="0" smtClean="0"/>
              <a:t>o reduce of cystic fibrosis, follow a treatment routine that includes airway clearance, medication, exercise, and good nutrition. You can treat cystic fibrosis with anti-inflammatory drugs. They used to give you a flu jab if you had cystic fibrosis. </a:t>
            </a:r>
            <a:r>
              <a:rPr lang="en-US" dirty="0"/>
              <a:t>G</a:t>
            </a:r>
            <a:r>
              <a:rPr lang="en-US" dirty="0" smtClean="0"/>
              <a:t>ene therapy is a possibility, it has slightly improved cystic fibrosis. </a:t>
            </a:r>
            <a:endParaRPr lang="en-US" dirty="0"/>
          </a:p>
        </p:txBody>
      </p:sp>
    </p:spTree>
    <p:extLst>
      <p:ext uri="{BB962C8B-B14F-4D97-AF65-F5344CB8AC3E}">
        <p14:creationId xmlns:p14="http://schemas.microsoft.com/office/powerpoint/2010/main" val="264237459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Current research</a:t>
            </a:r>
            <a:endParaRPr lang="en-US" dirty="0"/>
          </a:p>
        </p:txBody>
      </p:sp>
      <p:sp>
        <p:nvSpPr>
          <p:cNvPr id="3" name="Content Placeholder 2"/>
          <p:cNvSpPr>
            <a:spLocks noGrp="1"/>
          </p:cNvSpPr>
          <p:nvPr>
            <p:ph idx="1"/>
          </p:nvPr>
        </p:nvSpPr>
        <p:spPr/>
        <p:txBody>
          <a:bodyPr>
            <a:normAutofit fontScale="92500" lnSpcReduction="20000"/>
          </a:bodyPr>
          <a:lstStyle/>
          <a:p>
            <a:pPr marL="64008" indent="0">
              <a:buNone/>
            </a:pPr>
            <a:r>
              <a:rPr lang="en-US" sz="2000" dirty="0" smtClean="0"/>
              <a:t>     Among </a:t>
            </a:r>
            <a:r>
              <a:rPr lang="en-US" sz="2000" dirty="0"/>
              <a:t>other achievements, its basic scientists and clinical investigators </a:t>
            </a:r>
            <a:r>
              <a:rPr lang="en-US" sz="2000" dirty="0" smtClean="0"/>
              <a:t>have </a:t>
            </a:r>
            <a:r>
              <a:rPr lang="en-US" sz="2000" dirty="0"/>
              <a:t>helped define the pathology of the </a:t>
            </a:r>
            <a:r>
              <a:rPr lang="en-US" sz="2000" dirty="0" smtClean="0"/>
              <a:t>disease. Today</a:t>
            </a:r>
            <a:r>
              <a:rPr lang="en-US" sz="2000" dirty="0"/>
              <a:t>, they continue to study the pathobiology of </a:t>
            </a:r>
            <a:r>
              <a:rPr lang="en-US" sz="2000" dirty="0" smtClean="0"/>
              <a:t>cystic fibrosis </a:t>
            </a:r>
            <a:r>
              <a:rPr lang="en-US" sz="2000" dirty="0"/>
              <a:t>and test new therapies, </a:t>
            </a:r>
            <a:r>
              <a:rPr lang="en-US" sz="2000" dirty="0" smtClean="0"/>
              <a:t>including</a:t>
            </a:r>
            <a:r>
              <a:rPr lang="en-US" sz="2000" dirty="0"/>
              <a:t>: Cystic Fibrosis Transmembrane </a:t>
            </a:r>
            <a:r>
              <a:rPr lang="en-US" sz="2000" dirty="0" smtClean="0"/>
              <a:t>Regulator modulator </a:t>
            </a:r>
            <a:r>
              <a:rPr lang="en-US" sz="2000" dirty="0"/>
              <a:t>drugs that improve the </a:t>
            </a:r>
            <a:r>
              <a:rPr lang="en-US" sz="2000" dirty="0" smtClean="0"/>
              <a:t>function of mucus-thinning </a:t>
            </a:r>
            <a:r>
              <a:rPr lang="en-US" sz="2000" dirty="0"/>
              <a:t>drugs designed to reduce infections and improve lung function. T</a:t>
            </a:r>
            <a:r>
              <a:rPr lang="en-US" sz="2000" dirty="0" smtClean="0"/>
              <a:t>he </a:t>
            </a:r>
            <a:r>
              <a:rPr lang="en-US" sz="2000" dirty="0"/>
              <a:t>Cystic Fibrosis Foundation’s Therapeutic Development Network, </a:t>
            </a:r>
            <a:r>
              <a:rPr lang="en-US" sz="2000" dirty="0" smtClean="0"/>
              <a:t>focuses </a:t>
            </a:r>
            <a:r>
              <a:rPr lang="en-US" sz="2000" dirty="0"/>
              <a:t>on </a:t>
            </a:r>
            <a:r>
              <a:rPr lang="en-US" sz="2000" dirty="0" smtClean="0"/>
              <a:t>advancing </a:t>
            </a:r>
            <a:r>
              <a:rPr lang="en-US" sz="2000" dirty="0"/>
              <a:t>the early phases of clinical trials to get new, more-effective </a:t>
            </a:r>
            <a:r>
              <a:rPr lang="en-US" sz="2000" dirty="0" smtClean="0"/>
              <a:t>cystic fibrosis </a:t>
            </a:r>
            <a:r>
              <a:rPr lang="en-US" sz="2000" dirty="0"/>
              <a:t>drugs and treatments to patients. </a:t>
            </a:r>
          </a:p>
          <a:p>
            <a:pPr marL="64008" indent="0">
              <a:buNone/>
            </a:pPr>
            <a:endParaRPr lang="en-US" sz="2000" dirty="0"/>
          </a:p>
          <a:p>
            <a:pPr marL="64008" indent="0">
              <a:buNone/>
            </a:pPr>
            <a:r>
              <a:rPr lang="en-US" sz="2000" dirty="0" smtClean="0"/>
              <a:t>     Studying </a:t>
            </a:r>
            <a:r>
              <a:rPr lang="en-US" sz="2000" dirty="0"/>
              <a:t>how changes in the cystic fibrosis transmembrane conductance regulator </a:t>
            </a:r>
            <a:r>
              <a:rPr lang="en-US" sz="2000" dirty="0" smtClean="0"/>
              <a:t>create </a:t>
            </a:r>
            <a:r>
              <a:rPr lang="en-US" sz="2000" dirty="0"/>
              <a:t>the symptoms of CF is of vital importance. A better understanding of the basic biology of </a:t>
            </a:r>
            <a:r>
              <a:rPr lang="en-US" sz="2000" dirty="0" smtClean="0"/>
              <a:t>cystic fibrosis, </a:t>
            </a:r>
            <a:r>
              <a:rPr lang="en-US" sz="2000" dirty="0"/>
              <a:t>which scientists at Johns Hopkins are investigating through many approaches, will help to reveal targets for drug and genetic therapies.</a:t>
            </a:r>
          </a:p>
          <a:p>
            <a:pPr marL="64008" indent="0">
              <a:buNone/>
            </a:pPr>
            <a:endParaRPr lang="en-US" sz="2000" dirty="0"/>
          </a:p>
        </p:txBody>
      </p:sp>
    </p:spTree>
    <p:extLst>
      <p:ext uri="{BB962C8B-B14F-4D97-AF65-F5344CB8AC3E}">
        <p14:creationId xmlns:p14="http://schemas.microsoft.com/office/powerpoint/2010/main" val="2581853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369</TotalTime>
  <Words>1100</Words>
  <Application>Microsoft Office PowerPoint</Application>
  <PresentationFormat>On-screen Show (4:3)</PresentationFormat>
  <Paragraphs>76</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Century Gothic</vt:lpstr>
      <vt:lpstr>Verdana</vt:lpstr>
      <vt:lpstr>Wingdings 2</vt:lpstr>
      <vt:lpstr>Verve</vt:lpstr>
      <vt:lpstr>Cystic  Fibrosis </vt:lpstr>
      <vt:lpstr>Type of genetic disorder </vt:lpstr>
      <vt:lpstr>Chromosomes/genetics graphic</vt:lpstr>
      <vt:lpstr>Symptoms of disorder</vt:lpstr>
      <vt:lpstr>Effects of disorder</vt:lpstr>
      <vt:lpstr>Diagnosis of individual with disorder </vt:lpstr>
      <vt:lpstr>Prognosis of individual with disorder</vt:lpstr>
      <vt:lpstr>Treatments/medication available to individual with disorder  </vt:lpstr>
      <vt:lpstr>Current research</vt:lpstr>
      <vt:lpstr>Graphic related to cystic fibrosis</vt:lpstr>
      <vt:lpstr>Summary</vt:lpstr>
      <vt:lpstr>Works sited page</vt:lpstr>
      <vt:lpstr> </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Cystic  Fibrosis</dc:title>
  <dc:creator>9351676</dc:creator>
  <cp:lastModifiedBy>ASOFFA</cp:lastModifiedBy>
  <cp:revision>37</cp:revision>
  <dcterms:created xsi:type="dcterms:W3CDTF">2016-02-29T15:58:20Z</dcterms:created>
  <dcterms:modified xsi:type="dcterms:W3CDTF">2016-04-08T11:34:18Z</dcterms:modified>
</cp:coreProperties>
</file>