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1"/>
  </p:notesMasterIdLst>
  <p:sldIdLst>
    <p:sldId id="256" r:id="rId2"/>
    <p:sldId id="276" r:id="rId3"/>
    <p:sldId id="257" r:id="rId4"/>
    <p:sldId id="272" r:id="rId5"/>
    <p:sldId id="273" r:id="rId6"/>
    <p:sldId id="279" r:id="rId7"/>
    <p:sldId id="270" r:id="rId8"/>
    <p:sldId id="274" r:id="rId9"/>
    <p:sldId id="259" r:id="rId10"/>
    <p:sldId id="280" r:id="rId11"/>
    <p:sldId id="260" r:id="rId12"/>
    <p:sldId id="261" r:id="rId13"/>
    <p:sldId id="263" r:id="rId14"/>
    <p:sldId id="264" r:id="rId15"/>
    <p:sldId id="265" r:id="rId16"/>
    <p:sldId id="278" r:id="rId17"/>
    <p:sldId id="266" r:id="rId18"/>
    <p:sldId id="268"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E9A1EF-358A-489D-9A2F-872407683DFB}" type="datetimeFigureOut">
              <a:rPr lang="en-US" smtClean="0"/>
              <a:t>4/8/2016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6D2428-1713-4B06-B5B0-FA5FF7EE5676}" type="slidenum">
              <a:rPr lang="en-US" smtClean="0"/>
              <a:t>‹#›</a:t>
            </a:fld>
            <a:endParaRPr lang="en-US" dirty="0"/>
          </a:p>
        </p:txBody>
      </p:sp>
    </p:spTree>
    <p:extLst>
      <p:ext uri="{BB962C8B-B14F-4D97-AF65-F5344CB8AC3E}">
        <p14:creationId xmlns:p14="http://schemas.microsoft.com/office/powerpoint/2010/main" val="1354861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D2428-1713-4B06-B5B0-FA5FF7EE5676}" type="slidenum">
              <a:rPr lang="en-US" smtClean="0"/>
              <a:t>3</a:t>
            </a:fld>
            <a:endParaRPr lang="en-US" dirty="0"/>
          </a:p>
        </p:txBody>
      </p:sp>
    </p:spTree>
    <p:extLst>
      <p:ext uri="{BB962C8B-B14F-4D97-AF65-F5344CB8AC3E}">
        <p14:creationId xmlns:p14="http://schemas.microsoft.com/office/powerpoint/2010/main" val="4061756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D2428-1713-4B06-B5B0-FA5FF7EE5676}" type="slidenum">
              <a:rPr lang="en-US" smtClean="0"/>
              <a:t>4</a:t>
            </a:fld>
            <a:endParaRPr lang="en-US" dirty="0"/>
          </a:p>
        </p:txBody>
      </p:sp>
    </p:spTree>
    <p:extLst>
      <p:ext uri="{BB962C8B-B14F-4D97-AF65-F5344CB8AC3E}">
        <p14:creationId xmlns:p14="http://schemas.microsoft.com/office/powerpoint/2010/main" val="2489458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464493-A8EA-4BEF-848F-7BC979CEDA98}"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ECF17-F0B6-475B-8645-B3CEE94FF6FB}" type="slidenum">
              <a:rPr lang="en-US" smtClean="0"/>
              <a:t>‹#›</a:t>
            </a:fld>
            <a:endParaRPr lang="en-US" dirty="0"/>
          </a:p>
        </p:txBody>
      </p:sp>
    </p:spTree>
    <p:extLst>
      <p:ext uri="{BB962C8B-B14F-4D97-AF65-F5344CB8AC3E}">
        <p14:creationId xmlns:p14="http://schemas.microsoft.com/office/powerpoint/2010/main" val="3103130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464493-A8EA-4BEF-848F-7BC979CEDA98}"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ECF17-F0B6-475B-8645-B3CEE94FF6FB}" type="slidenum">
              <a:rPr lang="en-US" smtClean="0"/>
              <a:t>‹#›</a:t>
            </a:fld>
            <a:endParaRPr lang="en-US" dirty="0"/>
          </a:p>
        </p:txBody>
      </p:sp>
    </p:spTree>
    <p:extLst>
      <p:ext uri="{BB962C8B-B14F-4D97-AF65-F5344CB8AC3E}">
        <p14:creationId xmlns:p14="http://schemas.microsoft.com/office/powerpoint/2010/main" val="1963431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464493-A8EA-4BEF-848F-7BC979CEDA98}"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ECF17-F0B6-475B-8645-B3CEE94FF6FB}" type="slidenum">
              <a:rPr lang="en-US" smtClean="0"/>
              <a:t>‹#›</a:t>
            </a:fld>
            <a:endParaRPr lang="en-US" dirty="0"/>
          </a:p>
        </p:txBody>
      </p:sp>
    </p:spTree>
    <p:extLst>
      <p:ext uri="{BB962C8B-B14F-4D97-AF65-F5344CB8AC3E}">
        <p14:creationId xmlns:p14="http://schemas.microsoft.com/office/powerpoint/2010/main" val="1093225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464493-A8EA-4BEF-848F-7BC979CEDA98}"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ECF17-F0B6-475B-8645-B3CEE94FF6FB}" type="slidenum">
              <a:rPr lang="en-US" smtClean="0"/>
              <a:t>‹#›</a:t>
            </a:fld>
            <a:endParaRPr lang="en-US" dirty="0"/>
          </a:p>
        </p:txBody>
      </p:sp>
    </p:spTree>
    <p:extLst>
      <p:ext uri="{BB962C8B-B14F-4D97-AF65-F5344CB8AC3E}">
        <p14:creationId xmlns:p14="http://schemas.microsoft.com/office/powerpoint/2010/main" val="3994923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464493-A8EA-4BEF-848F-7BC979CEDA98}" type="datetimeFigureOut">
              <a:rPr lang="en-US" smtClean="0"/>
              <a:t>4/8/2016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ECF17-F0B6-475B-8645-B3CEE94FF6FB}" type="slidenum">
              <a:rPr lang="en-US" smtClean="0"/>
              <a:t>‹#›</a:t>
            </a:fld>
            <a:endParaRPr lang="en-US" dirty="0"/>
          </a:p>
        </p:txBody>
      </p:sp>
    </p:spTree>
    <p:extLst>
      <p:ext uri="{BB962C8B-B14F-4D97-AF65-F5344CB8AC3E}">
        <p14:creationId xmlns:p14="http://schemas.microsoft.com/office/powerpoint/2010/main" val="256211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464493-A8EA-4BEF-848F-7BC979CEDA98}" type="datetimeFigureOut">
              <a:rPr lang="en-US" smtClean="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9ECF17-F0B6-475B-8645-B3CEE94FF6FB}" type="slidenum">
              <a:rPr lang="en-US" smtClean="0"/>
              <a:t>‹#›</a:t>
            </a:fld>
            <a:endParaRPr lang="en-US" dirty="0"/>
          </a:p>
        </p:txBody>
      </p:sp>
    </p:spTree>
    <p:extLst>
      <p:ext uri="{BB962C8B-B14F-4D97-AF65-F5344CB8AC3E}">
        <p14:creationId xmlns:p14="http://schemas.microsoft.com/office/powerpoint/2010/main" val="2907616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464493-A8EA-4BEF-848F-7BC979CEDA98}" type="datetimeFigureOut">
              <a:rPr lang="en-US" smtClean="0"/>
              <a:t>4/8/2016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9ECF17-F0B6-475B-8645-B3CEE94FF6FB}" type="slidenum">
              <a:rPr lang="en-US" smtClean="0"/>
              <a:t>‹#›</a:t>
            </a:fld>
            <a:endParaRPr lang="en-US" dirty="0"/>
          </a:p>
        </p:txBody>
      </p:sp>
    </p:spTree>
    <p:extLst>
      <p:ext uri="{BB962C8B-B14F-4D97-AF65-F5344CB8AC3E}">
        <p14:creationId xmlns:p14="http://schemas.microsoft.com/office/powerpoint/2010/main" val="3337980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464493-A8EA-4BEF-848F-7BC979CEDA98}" type="datetimeFigureOut">
              <a:rPr lang="en-US" smtClean="0"/>
              <a:t>4/8/2016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9ECF17-F0B6-475B-8645-B3CEE94FF6FB}" type="slidenum">
              <a:rPr lang="en-US" smtClean="0"/>
              <a:t>‹#›</a:t>
            </a:fld>
            <a:endParaRPr lang="en-US" dirty="0"/>
          </a:p>
        </p:txBody>
      </p:sp>
    </p:spTree>
    <p:extLst>
      <p:ext uri="{BB962C8B-B14F-4D97-AF65-F5344CB8AC3E}">
        <p14:creationId xmlns:p14="http://schemas.microsoft.com/office/powerpoint/2010/main" val="2008758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464493-A8EA-4BEF-848F-7BC979CEDA98}" type="datetimeFigureOut">
              <a:rPr lang="en-US" smtClean="0"/>
              <a:t>4/8/2016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9ECF17-F0B6-475B-8645-B3CEE94FF6FB}" type="slidenum">
              <a:rPr lang="en-US" smtClean="0"/>
              <a:t>‹#›</a:t>
            </a:fld>
            <a:endParaRPr lang="en-US" dirty="0"/>
          </a:p>
        </p:txBody>
      </p:sp>
    </p:spTree>
    <p:extLst>
      <p:ext uri="{BB962C8B-B14F-4D97-AF65-F5344CB8AC3E}">
        <p14:creationId xmlns:p14="http://schemas.microsoft.com/office/powerpoint/2010/main" val="271801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464493-A8EA-4BEF-848F-7BC979CEDA98}" type="datetimeFigureOut">
              <a:rPr lang="en-US" smtClean="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9ECF17-F0B6-475B-8645-B3CEE94FF6FB}" type="slidenum">
              <a:rPr lang="en-US" smtClean="0"/>
              <a:t>‹#›</a:t>
            </a:fld>
            <a:endParaRPr lang="en-US" dirty="0"/>
          </a:p>
        </p:txBody>
      </p:sp>
    </p:spTree>
    <p:extLst>
      <p:ext uri="{BB962C8B-B14F-4D97-AF65-F5344CB8AC3E}">
        <p14:creationId xmlns:p14="http://schemas.microsoft.com/office/powerpoint/2010/main" val="1594041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464493-A8EA-4BEF-848F-7BC979CEDA98}" type="datetimeFigureOut">
              <a:rPr lang="en-US" smtClean="0"/>
              <a:t>4/8/2016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9ECF17-F0B6-475B-8645-B3CEE94FF6FB}" type="slidenum">
              <a:rPr lang="en-US" smtClean="0"/>
              <a:t>‹#›</a:t>
            </a:fld>
            <a:endParaRPr lang="en-US" dirty="0"/>
          </a:p>
        </p:txBody>
      </p:sp>
    </p:spTree>
    <p:extLst>
      <p:ext uri="{BB962C8B-B14F-4D97-AF65-F5344CB8AC3E}">
        <p14:creationId xmlns:p14="http://schemas.microsoft.com/office/powerpoint/2010/main" val="135494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464493-A8EA-4BEF-848F-7BC979CEDA98}" type="datetimeFigureOut">
              <a:rPr lang="en-US" smtClean="0"/>
              <a:t>4/8/2016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ECF17-F0B6-475B-8645-B3CEE94FF6FB}" type="slidenum">
              <a:rPr lang="en-US" smtClean="0"/>
              <a:t>‹#›</a:t>
            </a:fld>
            <a:endParaRPr lang="en-US" dirty="0"/>
          </a:p>
        </p:txBody>
      </p:sp>
    </p:spTree>
    <p:extLst>
      <p:ext uri="{BB962C8B-B14F-4D97-AF65-F5344CB8AC3E}">
        <p14:creationId xmlns:p14="http://schemas.microsoft.com/office/powerpoint/2010/main" val="146233988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t>Color blindness</a:t>
            </a:r>
            <a:endParaRPr lang="en-US" sz="7200" dirty="0"/>
          </a:p>
        </p:txBody>
      </p:sp>
      <p:sp>
        <p:nvSpPr>
          <p:cNvPr id="3" name="Subtitle 2"/>
          <p:cNvSpPr>
            <a:spLocks noGrp="1"/>
          </p:cNvSpPr>
          <p:nvPr>
            <p:ph type="subTitle" idx="1"/>
          </p:nvPr>
        </p:nvSpPr>
        <p:spPr/>
        <p:txBody>
          <a:bodyPr>
            <a:normAutofit/>
          </a:bodyPr>
          <a:lstStyle/>
          <a:p>
            <a:r>
              <a:rPr lang="en-US" dirty="0" smtClean="0">
                <a:solidFill>
                  <a:schemeClr val="tx1"/>
                </a:solidFill>
              </a:rPr>
              <a:t>Vyvyan Chau, Esneidy Carranco, Errol Zulueta and Nick Rupert </a:t>
            </a:r>
            <a:endParaRPr lang="en-US"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38"/>
            <a:ext cx="2590800" cy="2548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6133" y="10438"/>
            <a:ext cx="2677986" cy="265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386219"/>
            <a:ext cx="28575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3136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Diagnosis</a:t>
            </a: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Rectangle 3"/>
          <p:cNvSpPr/>
          <p:nvPr/>
        </p:nvSpPr>
        <p:spPr>
          <a:xfrm>
            <a:off x="457200" y="1447800"/>
            <a:ext cx="8077200" cy="4832092"/>
          </a:xfrm>
          <a:prstGeom prst="rect">
            <a:avLst/>
          </a:prstGeom>
        </p:spPr>
        <p:txBody>
          <a:bodyPr wrap="square">
            <a:spAutoFit/>
          </a:bodyPr>
          <a:lstStyle/>
          <a:p>
            <a:r>
              <a:rPr lang="en-US" dirty="0" smtClean="0"/>
              <a:t>	</a:t>
            </a:r>
            <a:r>
              <a:rPr lang="en-US" sz="2800" dirty="0" smtClean="0"/>
              <a:t>Doctors </a:t>
            </a:r>
            <a:r>
              <a:rPr lang="en-US" sz="2800" dirty="0"/>
              <a:t>can identify that a person is diagnosed with color blindness by using the Ishihara Plate Test. This test only works for red/green color blindness. It contains 38 circular plates covered in irregular colors of dots in two or more colors. The person will be asked what numbers they can see. Some plates contain information in which people with normal vision can see in others contain information only color blind people can see. </a:t>
            </a:r>
          </a:p>
          <a:p>
            <a:r>
              <a:rPr lang="en-US" sz="2800" dirty="0"/>
              <a:t>Screening test- detect and determines the type and severity of  the color blindnes</a:t>
            </a:r>
            <a:r>
              <a:rPr lang="en-US" dirty="0"/>
              <a:t>s </a:t>
            </a:r>
          </a:p>
        </p:txBody>
      </p:sp>
    </p:spTree>
    <p:extLst>
      <p:ext uri="{BB962C8B-B14F-4D97-AF65-F5344CB8AC3E}">
        <p14:creationId xmlns:p14="http://schemas.microsoft.com/office/powerpoint/2010/main" val="3139962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a:t>
            </a:r>
            <a:endParaRPr lang="en-US" b="1" dirty="0"/>
          </a:p>
        </p:txBody>
      </p:sp>
      <p:sp>
        <p:nvSpPr>
          <p:cNvPr id="3" name="Content Placeholder 2"/>
          <p:cNvSpPr>
            <a:spLocks noGrp="1"/>
          </p:cNvSpPr>
          <p:nvPr>
            <p:ph idx="1"/>
          </p:nvPr>
        </p:nvSpPr>
        <p:spPr/>
        <p:txBody>
          <a:bodyPr>
            <a:noAutofit/>
          </a:bodyPr>
          <a:lstStyle/>
          <a:p>
            <a:pPr marL="0" indent="0">
              <a:buNone/>
            </a:pPr>
            <a:r>
              <a:rPr lang="en-US" sz="2000" dirty="0" smtClean="0"/>
              <a:t>	</a:t>
            </a:r>
            <a:r>
              <a:rPr lang="en-US" sz="2800" dirty="0" smtClean="0"/>
              <a:t> Symptoms of color blindness could range from mild to severe. Examples would be difficult distinguishing between colors, or inability to see shades of the same color. Rapid eye movement could occur in rare causes, and Sensitivity of bright light. They could also suffer from having trouble </a:t>
            </a:r>
            <a:r>
              <a:rPr lang="en-US" sz="2800" dirty="0"/>
              <a:t>seeing </a:t>
            </a:r>
            <a:r>
              <a:rPr lang="en-US" sz="2800" dirty="0" smtClean="0"/>
              <a:t>the </a:t>
            </a:r>
            <a:r>
              <a:rPr lang="en-US" sz="2800" dirty="0"/>
              <a:t>brightness of color in the usual way. Inability to tell the differences between shades of the same or similar colors. Particularly red and green or blue and yellow. </a:t>
            </a:r>
            <a:endParaRPr lang="en-US" sz="2800" dirty="0" smtClean="0"/>
          </a:p>
        </p:txBody>
      </p:sp>
    </p:spTree>
    <p:extLst>
      <p:ext uri="{BB962C8B-B14F-4D97-AF65-F5344CB8AC3E}">
        <p14:creationId xmlns:p14="http://schemas.microsoft.com/office/powerpoint/2010/main" val="2664730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Effects of Colorblindness</a:t>
            </a:r>
            <a:endParaRPr lang="en-US" b="1" dirty="0"/>
          </a:p>
        </p:txBody>
      </p:sp>
      <p:sp>
        <p:nvSpPr>
          <p:cNvPr id="3" name="Content Placeholder 2"/>
          <p:cNvSpPr>
            <a:spLocks noGrp="1"/>
          </p:cNvSpPr>
          <p:nvPr>
            <p:ph idx="1"/>
          </p:nvPr>
        </p:nvSpPr>
        <p:spPr>
          <a:xfrm>
            <a:off x="454446" y="1524000"/>
            <a:ext cx="8229600" cy="4525963"/>
          </a:xfrm>
        </p:spPr>
        <p:txBody>
          <a:bodyPr>
            <a:noAutofit/>
          </a:bodyPr>
          <a:lstStyle/>
          <a:p>
            <a:pPr marL="0" indent="0">
              <a:buNone/>
            </a:pPr>
            <a:r>
              <a:rPr lang="en-US" sz="2800" dirty="0" smtClean="0"/>
              <a:t>Effects of color blindness are difficult distinguishing color such as blue and yellow or red and green. Problems can arise in some simple activities such as choosing and preparing food, gardening, sport, driving a car and selecting clothing. Trouble can arise  by not being able to pick up a change in someone’s mood or a change in the color of their face, or in some parents cases, notice their child getting sunburn. </a:t>
            </a:r>
            <a:endParaRPr lang="en-US" sz="2800" dirty="0"/>
          </a:p>
          <a:p>
            <a:pPr marL="0" indent="0">
              <a:buNone/>
            </a:pPr>
            <a:r>
              <a:rPr lang="en-US" sz="2800" dirty="0" smtClean="0"/>
              <a:t>Food can look repulsive or unappealing due to the change of the color a colorblind person can see. </a:t>
            </a:r>
            <a:endParaRPr lang="en-US" sz="2800" dirty="0"/>
          </a:p>
        </p:txBody>
      </p:sp>
    </p:spTree>
    <p:extLst>
      <p:ext uri="{BB962C8B-B14F-4D97-AF65-F5344CB8AC3E}">
        <p14:creationId xmlns:p14="http://schemas.microsoft.com/office/powerpoint/2010/main" val="1895932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smtClean="0"/>
              <a:t>Prognosis</a:t>
            </a:r>
            <a:endParaRPr lang="en-US" b="1" dirty="0"/>
          </a:p>
        </p:txBody>
      </p:sp>
      <p:sp>
        <p:nvSpPr>
          <p:cNvPr id="3" name="Content Placeholder 2"/>
          <p:cNvSpPr>
            <a:spLocks noGrp="1"/>
          </p:cNvSpPr>
          <p:nvPr>
            <p:ph idx="1"/>
          </p:nvPr>
        </p:nvSpPr>
        <p:spPr>
          <a:xfrm>
            <a:off x="457200" y="1447800"/>
            <a:ext cx="8229600" cy="4525963"/>
          </a:xfrm>
        </p:spPr>
        <p:txBody>
          <a:bodyPr>
            <a:noAutofit/>
          </a:bodyPr>
          <a:lstStyle/>
          <a:p>
            <a:pPr marL="0" indent="0">
              <a:buNone/>
            </a:pPr>
            <a:r>
              <a:rPr lang="en-US" sz="3600" dirty="0" smtClean="0"/>
              <a:t>	</a:t>
            </a:r>
            <a:r>
              <a:rPr lang="en-US" sz="2800" dirty="0" smtClean="0"/>
              <a:t>Colorblindness does not decrease life </a:t>
            </a:r>
            <a:r>
              <a:rPr lang="en-US" sz="2800" dirty="0"/>
              <a:t>expectancy. However, you can get killed in a car crash from reading the traffic lights wrong. The disorder impacts the person who has colorblindness by not allowing the person to tell which color is which. Family members might have to label </a:t>
            </a:r>
            <a:r>
              <a:rPr lang="en-US" sz="2800" dirty="0" smtClean="0"/>
              <a:t>such colors </a:t>
            </a:r>
            <a:r>
              <a:rPr lang="en-US" sz="2800" dirty="0"/>
              <a:t>in order for the person to tell which color the color is</a:t>
            </a:r>
            <a:r>
              <a:rPr lang="en-US" sz="2800" dirty="0" smtClean="0"/>
              <a:t>.</a:t>
            </a:r>
          </a:p>
          <a:p>
            <a:pPr marL="0" indent="0">
              <a:buNone/>
            </a:pPr>
            <a:r>
              <a:rPr lang="en-US" sz="2800" dirty="0"/>
              <a:t>	</a:t>
            </a:r>
            <a:r>
              <a:rPr lang="en-US" sz="2800" dirty="0" smtClean="0"/>
              <a:t>Color blindness could impact a person by causing troubles in their work and jobs. Problems could arise in fully understanding information on the internet, documents, and on presentations photograph, maps, charts and diagrams.  </a:t>
            </a:r>
          </a:p>
          <a:p>
            <a:pPr marL="0" indent="0">
              <a:buNone/>
            </a:pPr>
            <a:endParaRPr lang="en-US" sz="2400" dirty="0"/>
          </a:p>
          <a:p>
            <a:pPr marL="0" indent="0">
              <a:buNone/>
            </a:pPr>
            <a:r>
              <a:rPr lang="en-US" sz="2400" dirty="0" smtClean="0"/>
              <a:t> </a:t>
            </a:r>
            <a:endParaRPr lang="en-US" sz="3600" dirty="0"/>
          </a:p>
        </p:txBody>
      </p:sp>
    </p:spTree>
    <p:extLst>
      <p:ext uri="{BB962C8B-B14F-4D97-AF65-F5344CB8AC3E}">
        <p14:creationId xmlns:p14="http://schemas.microsoft.com/office/powerpoint/2010/main" val="3617851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Treatment/Medications</a:t>
            </a:r>
            <a:endParaRPr lang="en-US" b="1" dirty="0"/>
          </a:p>
        </p:txBody>
      </p:sp>
      <p:sp>
        <p:nvSpPr>
          <p:cNvPr id="3" name="Content Placeholder 2"/>
          <p:cNvSpPr>
            <a:spLocks noGrp="1"/>
          </p:cNvSpPr>
          <p:nvPr>
            <p:ph idx="1"/>
          </p:nvPr>
        </p:nvSpPr>
        <p:spPr/>
        <p:txBody>
          <a:bodyPr>
            <a:noAutofit/>
          </a:bodyPr>
          <a:lstStyle/>
          <a:p>
            <a:r>
              <a:rPr lang="en-US" sz="3000" dirty="0" smtClean="0"/>
              <a:t>There are no sudden medications or eye treatments that can help with colorblindness.  But there is a company who makes glasses to give colorblind people the ability to see color.</a:t>
            </a:r>
          </a:p>
          <a:p>
            <a:pPr marL="0" indent="0">
              <a:buNone/>
            </a:pPr>
            <a:r>
              <a:rPr lang="en-US" sz="3000" dirty="0"/>
              <a:t>	</a:t>
            </a:r>
            <a:r>
              <a:rPr lang="en-US" sz="3000" dirty="0" smtClean="0"/>
              <a:t>Color filters </a:t>
            </a:r>
            <a:r>
              <a:rPr lang="en-US" sz="3000" dirty="0"/>
              <a:t>o</a:t>
            </a:r>
            <a:r>
              <a:rPr lang="en-US" sz="3000" dirty="0" smtClean="0"/>
              <a:t>r contact lenses can be used in some situations to enhance the brightness between some colors. Gene therapy is still in research, but there is also some risk taken from the gene therapy such as some injections to the eye could result in irritation or infection, it could also then lead to complete blindness.</a:t>
            </a:r>
            <a:endParaRPr lang="en-US" sz="3000" dirty="0"/>
          </a:p>
        </p:txBody>
      </p:sp>
    </p:spTree>
    <p:extLst>
      <p:ext uri="{BB962C8B-B14F-4D97-AF65-F5344CB8AC3E}">
        <p14:creationId xmlns:p14="http://schemas.microsoft.com/office/powerpoint/2010/main" val="676460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Current research</a:t>
            </a:r>
            <a:endParaRPr lang="en-US" b="1" dirty="0"/>
          </a:p>
        </p:txBody>
      </p:sp>
      <p:sp>
        <p:nvSpPr>
          <p:cNvPr id="3" name="Content Placeholder 2"/>
          <p:cNvSpPr>
            <a:spLocks noGrp="1"/>
          </p:cNvSpPr>
          <p:nvPr>
            <p:ph idx="1"/>
          </p:nvPr>
        </p:nvSpPr>
        <p:spPr>
          <a:xfrm>
            <a:off x="457200" y="1676400"/>
            <a:ext cx="8229600" cy="4525963"/>
          </a:xfrm>
        </p:spPr>
        <p:txBody>
          <a:bodyPr/>
          <a:lstStyle/>
          <a:p>
            <a:r>
              <a:rPr lang="en-US" dirty="0" smtClean="0"/>
              <a:t>Colourblindawareness.com is a website that was founded to help raise awareness for colorblindness and they help fund foundations that want to help with colorblindness.</a:t>
            </a:r>
          </a:p>
          <a:p>
            <a:endParaRPr lang="en-US" dirty="0"/>
          </a:p>
        </p:txBody>
      </p:sp>
    </p:spTree>
    <p:extLst>
      <p:ext uri="{BB962C8B-B14F-4D97-AF65-F5344CB8AC3E}">
        <p14:creationId xmlns:p14="http://schemas.microsoft.com/office/powerpoint/2010/main" val="387793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Current research </a:t>
            </a:r>
            <a:endParaRPr lang="en-US" b="1" dirty="0"/>
          </a:p>
        </p:txBody>
      </p:sp>
      <p:sp>
        <p:nvSpPr>
          <p:cNvPr id="3" name="Content Placeholder 2"/>
          <p:cNvSpPr>
            <a:spLocks noGrp="1"/>
          </p:cNvSpPr>
          <p:nvPr>
            <p:ph idx="1"/>
          </p:nvPr>
        </p:nvSpPr>
        <p:spPr>
          <a:xfrm>
            <a:off x="457200" y="1524000"/>
            <a:ext cx="8229600" cy="5181600"/>
          </a:xfrm>
        </p:spPr>
        <p:txBody>
          <a:bodyPr>
            <a:normAutofit fontScale="47500" lnSpcReduction="20000"/>
          </a:bodyPr>
          <a:lstStyle/>
          <a:p>
            <a:pPr marL="0" indent="0">
              <a:buNone/>
            </a:pPr>
            <a:r>
              <a:rPr lang="en-US" dirty="0" smtClean="0"/>
              <a:t>	</a:t>
            </a:r>
            <a:r>
              <a:rPr lang="en-US" sz="5100" dirty="0" smtClean="0"/>
              <a:t>In the pass year, some current research was done to fine a treatment for color blindness by two researcher from the university of Washington for a possible cure for color blindness. Their research was mostly base on monkeys and a signal shot in the eye that is predicted to reveal the world full of color. The Neitzes focused on this disorder for years on male squirrel monkeys that has inherited red/green color blindness. They will inject chemicals and drugs in their eye such as AVA-322 and AVA-323 (these drugs carry pigment-producing genes) to form what is known as Avalanche. With Avalanche it is injected into the eye vitreous (clear gelatin like liquid that fills the human eye). Once it is injected it will spark the DNA into forming photo pigments revealing colors that most likely is to be seen in normal vision. Right now they are continuing their research on colorblindness as for techniques to correct colorblindness, and using that information on any other related cone-base disorder.</a:t>
            </a:r>
            <a:endParaRPr lang="en-US" sz="5100" dirty="0"/>
          </a:p>
        </p:txBody>
      </p:sp>
    </p:spTree>
    <p:extLst>
      <p:ext uri="{BB962C8B-B14F-4D97-AF65-F5344CB8AC3E}">
        <p14:creationId xmlns:p14="http://schemas.microsoft.com/office/powerpoint/2010/main" val="3968792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Richard’s life being color blind</a:t>
            </a:r>
            <a:endParaRPr lang="en-US" b="1" dirty="0"/>
          </a:p>
        </p:txBody>
      </p:sp>
      <p:sp>
        <p:nvSpPr>
          <p:cNvPr id="3" name="Content Placeholder 2"/>
          <p:cNvSpPr>
            <a:spLocks noGrp="1"/>
          </p:cNvSpPr>
          <p:nvPr>
            <p:ph idx="1"/>
          </p:nvPr>
        </p:nvSpPr>
        <p:spPr>
          <a:xfrm>
            <a:off x="457200" y="1524000"/>
            <a:ext cx="8534400" cy="4953000"/>
          </a:xfrm>
        </p:spPr>
        <p:txBody>
          <a:bodyPr>
            <a:normAutofit fontScale="25000" lnSpcReduction="20000"/>
          </a:bodyPr>
          <a:lstStyle/>
          <a:p>
            <a:pPr marL="0" indent="0">
              <a:buNone/>
            </a:pPr>
            <a:r>
              <a:rPr lang="en-US" dirty="0" smtClean="0"/>
              <a:t>	</a:t>
            </a:r>
            <a:r>
              <a:rPr lang="en-US" sz="9600" dirty="0"/>
              <a:t>An affected individual that been diagnosis with color blindness was Richard</a:t>
            </a:r>
            <a:r>
              <a:rPr lang="en-US" dirty="0"/>
              <a:t>. </a:t>
            </a:r>
            <a:r>
              <a:rPr lang="en-US" sz="8800" dirty="0" smtClean="0"/>
              <a:t> </a:t>
            </a:r>
            <a:r>
              <a:rPr lang="en-US" sz="9600" dirty="0"/>
              <a:t>Richard was colorblind when he was born. He had trouble identifying the colors in school. His drawings were in a special palette. Colors to him was very confusing, as red was sometimes gray. He learned to understand traffic lights by sequence and labels colors to tell them </a:t>
            </a:r>
            <a:r>
              <a:rPr lang="en-US" sz="9600" dirty="0" smtClean="0"/>
              <a:t>apart. At </a:t>
            </a:r>
            <a:r>
              <a:rPr lang="en-US" sz="9600" dirty="0"/>
              <a:t>the age of 4 his parents has suspected him with this disorder by misidentifying color blocks of toys, crayons, clothes, and food. Because of this, Richard </a:t>
            </a:r>
            <a:r>
              <a:rPr lang="en-US" sz="9600" dirty="0" smtClean="0"/>
              <a:t>took the Ishihara test and it </a:t>
            </a:r>
            <a:r>
              <a:rPr lang="en-US" sz="9600" dirty="0"/>
              <a:t>had been confirmed he was color blind when he misread all of the classic color </a:t>
            </a:r>
            <a:r>
              <a:rPr lang="en-US" sz="9600" dirty="0" smtClean="0"/>
              <a:t>plates. </a:t>
            </a:r>
            <a:r>
              <a:rPr lang="en-US" sz="9600" dirty="0"/>
              <a:t>Looking from the many small problems </a:t>
            </a:r>
            <a:r>
              <a:rPr lang="en-US" sz="9600" dirty="0" smtClean="0"/>
              <a:t>he faced it looked like he suffers from red/green color blindness. </a:t>
            </a:r>
            <a:r>
              <a:rPr lang="en-US" sz="9600" dirty="0"/>
              <a:t>However he keeps stuff simple such as his wardrobe, he mostly buy lots of blues, gray, and a few greens, he said he most likely like to shop for clothes by texture. Over all it seems as if </a:t>
            </a:r>
            <a:r>
              <a:rPr lang="en-US" sz="9600" dirty="0" smtClean="0"/>
              <a:t>his </a:t>
            </a:r>
            <a:r>
              <a:rPr lang="en-US" sz="9600" dirty="0"/>
              <a:t>life could be as just as normal like everyone else, but one small flaw it he can’t see some of the right colors as everyone else with normal vision could see. </a:t>
            </a:r>
          </a:p>
        </p:txBody>
      </p:sp>
    </p:spTree>
    <p:extLst>
      <p:ext uri="{BB962C8B-B14F-4D97-AF65-F5344CB8AC3E}">
        <p14:creationId xmlns:p14="http://schemas.microsoft.com/office/powerpoint/2010/main" val="4066323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Source Cited</a:t>
            </a:r>
            <a:endParaRPr lang="en-US" b="1" dirty="0"/>
          </a:p>
        </p:txBody>
      </p:sp>
      <p:sp>
        <p:nvSpPr>
          <p:cNvPr id="3" name="Content Placeholder 2"/>
          <p:cNvSpPr>
            <a:spLocks noGrp="1"/>
          </p:cNvSpPr>
          <p:nvPr>
            <p:ph idx="1"/>
          </p:nvPr>
        </p:nvSpPr>
        <p:spPr>
          <a:xfrm>
            <a:off x="457200" y="1600200"/>
            <a:ext cx="8229600" cy="5257800"/>
          </a:xfrm>
        </p:spPr>
        <p:txBody>
          <a:bodyPr/>
          <a:lstStyle/>
          <a:p>
            <a:r>
              <a:rPr lang="en-US" b="1" dirty="0" smtClean="0"/>
              <a:t>1.None</a:t>
            </a:r>
            <a:r>
              <a:rPr lang="en-US" b="1" dirty="0"/>
              <a:t>, Richard None. "Richard's Life as a Color Blind." Colblindor. None Listed, 08 Feb. 2010. Web. 31 Mar. 2016.</a:t>
            </a:r>
          </a:p>
          <a:p>
            <a:r>
              <a:rPr lang="en-US" b="1" dirty="0" smtClean="0"/>
              <a:t>2.Institute</a:t>
            </a:r>
            <a:r>
              <a:rPr lang="en-US" b="1" dirty="0"/>
              <a:t>, Natural Eye. "Facts About Color Blindness." Facts About Color Blindness. National Eye Institute, ?? Feb. 2015. Web. 31 Mar. 2016.</a:t>
            </a:r>
          </a:p>
        </p:txBody>
      </p:sp>
      <p:sp>
        <p:nvSpPr>
          <p:cNvPr id="4" name="Rectangle 3"/>
          <p:cNvSpPr/>
          <p:nvPr/>
        </p:nvSpPr>
        <p:spPr>
          <a:xfrm>
            <a:off x="412315" y="5105400"/>
            <a:ext cx="8153400" cy="1569660"/>
          </a:xfrm>
          <a:prstGeom prst="rect">
            <a:avLst/>
          </a:prstGeom>
        </p:spPr>
        <p:txBody>
          <a:bodyPr wrap="square">
            <a:spAutoFit/>
          </a:bodyPr>
          <a:lstStyle/>
          <a:p>
            <a:pPr marL="457200" indent="-457200">
              <a:buFont typeface="Arial" panose="020B0604020202020204" pitchFamily="34" charset="0"/>
              <a:buChar char="•"/>
            </a:pPr>
            <a:r>
              <a:rPr lang="en-US" sz="3200" b="1" dirty="0" smtClean="0"/>
              <a:t>3.On </a:t>
            </a:r>
            <a:r>
              <a:rPr lang="en-US" sz="3200" b="1" dirty="0"/>
              <a:t>Page, None Listed. "Treatment." </a:t>
            </a:r>
            <a:r>
              <a:rPr lang="en-US" sz="3200" b="1" dirty="0" smtClean="0"/>
              <a:t>Color </a:t>
            </a:r>
            <a:r>
              <a:rPr lang="en-US" sz="3200" b="1" dirty="0"/>
              <a:t>Blind Awareness. Genevolve, ?? Web. 31 Mar. 2016.</a:t>
            </a:r>
          </a:p>
        </p:txBody>
      </p:sp>
    </p:spTree>
    <p:extLst>
      <p:ext uri="{BB962C8B-B14F-4D97-AF65-F5344CB8AC3E}">
        <p14:creationId xmlns:p14="http://schemas.microsoft.com/office/powerpoint/2010/main" val="37887751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Source Cited</a:t>
            </a:r>
            <a:endParaRPr lang="en-US" b="1" dirty="0"/>
          </a:p>
        </p:txBody>
      </p:sp>
      <p:sp>
        <p:nvSpPr>
          <p:cNvPr id="3" name="Content Placeholder 2"/>
          <p:cNvSpPr>
            <a:spLocks noGrp="1"/>
          </p:cNvSpPr>
          <p:nvPr>
            <p:ph idx="1"/>
          </p:nvPr>
        </p:nvSpPr>
        <p:spPr/>
        <p:txBody>
          <a:bodyPr>
            <a:normAutofit lnSpcReduction="10000"/>
          </a:bodyPr>
          <a:lstStyle/>
          <a:p>
            <a:r>
              <a:rPr lang="en-US" b="1" dirty="0" smtClean="0"/>
              <a:t>4.Lauren</a:t>
            </a:r>
            <a:r>
              <a:rPr lang="en-US" b="1" dirty="0"/>
              <a:t>, Hillary None. "Color Blindness Interview." The Science Slug. Science Slug, 26 Aug. 2014. Web. 31 Mar. 2016</a:t>
            </a:r>
            <a:r>
              <a:rPr lang="en-US" b="1" dirty="0" smtClean="0"/>
              <a:t>.</a:t>
            </a:r>
          </a:p>
          <a:p>
            <a:r>
              <a:rPr lang="en-US" b="1" dirty="0" smtClean="0"/>
              <a:t>5.Levine</a:t>
            </a:r>
            <a:r>
              <a:rPr lang="en-US" b="1" dirty="0"/>
              <a:t>, Karen None. "50 Facts about Color Blindness | Colblindor." Colblindor. Colblindor, 6 Jan. 2009. Web. 31 Mar. 2016</a:t>
            </a:r>
            <a:r>
              <a:rPr lang="en-US" b="1" dirty="0" smtClean="0"/>
              <a:t>.</a:t>
            </a:r>
          </a:p>
          <a:p>
            <a:r>
              <a:rPr lang="en-US" b="1" dirty="0" smtClean="0"/>
              <a:t>6.Ding</a:t>
            </a:r>
            <a:r>
              <a:rPr lang="en-US" b="1" dirty="0"/>
              <a:t>, Chien Kuang. "Disorders." Disorders. Durant Road Middle School, Raleigh. 23 Feb. 2016. Lecture.</a:t>
            </a:r>
          </a:p>
        </p:txBody>
      </p:sp>
    </p:spTree>
    <p:extLst>
      <p:ext uri="{BB962C8B-B14F-4D97-AF65-F5344CB8AC3E}">
        <p14:creationId xmlns:p14="http://schemas.microsoft.com/office/powerpoint/2010/main" val="301462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Color blindness</a:t>
            </a:r>
            <a:endParaRPr lang="en-US" b="1" dirty="0"/>
          </a:p>
        </p:txBody>
      </p:sp>
      <p:sp>
        <p:nvSpPr>
          <p:cNvPr id="3" name="Content Placeholder 2"/>
          <p:cNvSpPr>
            <a:spLocks noGrp="1"/>
          </p:cNvSpPr>
          <p:nvPr>
            <p:ph idx="1"/>
          </p:nvPr>
        </p:nvSpPr>
        <p:spPr>
          <a:xfrm>
            <a:off x="228600" y="1600200"/>
            <a:ext cx="8458200" cy="5105400"/>
          </a:xfrm>
        </p:spPr>
        <p:txBody>
          <a:bodyPr>
            <a:normAutofit fontScale="25000" lnSpcReduction="20000"/>
          </a:bodyPr>
          <a:lstStyle/>
          <a:p>
            <a:pPr marL="0" indent="0">
              <a:buNone/>
            </a:pPr>
            <a:r>
              <a:rPr lang="en-US" sz="12800" dirty="0" smtClean="0"/>
              <a:t>  Color blindness was the chosen name since it affected the losing of one or some of the three color cones in the human eye which are  red, green, and blue. It means human diagnosed with color blindness still can see color but is limited to the colors they can see. Some colors could be a total blind or in a different shade from the original.</a:t>
            </a:r>
          </a:p>
          <a:p>
            <a:pPr marL="0" indent="0">
              <a:buNone/>
            </a:pPr>
            <a:r>
              <a:rPr lang="en-US" dirty="0" smtClean="0"/>
              <a:t> 	</a:t>
            </a:r>
            <a:r>
              <a:rPr lang="en-US" sz="12800" dirty="0" smtClean="0"/>
              <a:t>Alternative names: </a:t>
            </a:r>
            <a:r>
              <a:rPr lang="en-US" sz="12800" b="1" dirty="0" smtClean="0"/>
              <a:t>color vision deficiency</a:t>
            </a:r>
            <a:r>
              <a:rPr lang="en-US" sz="12800" dirty="0" smtClean="0"/>
              <a:t>, or </a:t>
            </a:r>
            <a:r>
              <a:rPr lang="en-US" sz="12800" b="1" dirty="0"/>
              <a:t>D</a:t>
            </a:r>
            <a:r>
              <a:rPr lang="en-US" sz="12800" b="1" dirty="0" smtClean="0"/>
              <a:t>altonism</a:t>
            </a:r>
            <a:r>
              <a:rPr lang="en-US" sz="12800" dirty="0" smtClean="0"/>
              <a:t>(another name for red/green color blindness). Daltonism was named after John Dolton who discovered color blindness and suffered from red/green color blindness himself.</a:t>
            </a:r>
          </a:p>
          <a:p>
            <a:pPr marL="0" indent="0">
              <a:buNone/>
            </a:pPr>
            <a:r>
              <a:rPr lang="en-US" sz="5800" dirty="0"/>
              <a:t>	</a:t>
            </a:r>
            <a:endParaRPr lang="en-US" sz="5800" dirty="0" smtClean="0"/>
          </a:p>
          <a:p>
            <a:pPr marL="0" indent="0">
              <a:buNone/>
            </a:pPr>
            <a:endParaRPr lang="en-US" dirty="0"/>
          </a:p>
        </p:txBody>
      </p:sp>
    </p:spTree>
    <p:extLst>
      <p:ext uri="{BB962C8B-B14F-4D97-AF65-F5344CB8AC3E}">
        <p14:creationId xmlns:p14="http://schemas.microsoft.com/office/powerpoint/2010/main" val="2668957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Colorblindness History</a:t>
            </a:r>
            <a:endParaRPr lang="en-US" b="1" dirty="0"/>
          </a:p>
        </p:txBody>
      </p:sp>
      <p:sp>
        <p:nvSpPr>
          <p:cNvPr id="3" name="Content Placeholder 2"/>
          <p:cNvSpPr>
            <a:spLocks noGrp="1"/>
          </p:cNvSpPr>
          <p:nvPr>
            <p:ph idx="1"/>
          </p:nvPr>
        </p:nvSpPr>
        <p:spPr>
          <a:xfrm>
            <a:off x="228600" y="1600200"/>
            <a:ext cx="8458200" cy="5257800"/>
          </a:xfrm>
        </p:spPr>
        <p:txBody>
          <a:bodyPr>
            <a:normAutofit fontScale="77500" lnSpcReduction="20000"/>
          </a:bodyPr>
          <a:lstStyle/>
          <a:p>
            <a:pPr marL="0" indent="0">
              <a:buNone/>
            </a:pPr>
            <a:r>
              <a:rPr lang="en-US" dirty="0"/>
              <a:t>	</a:t>
            </a:r>
            <a:r>
              <a:rPr lang="en-US" sz="3900" dirty="0" smtClean="0"/>
              <a:t>Color blindness was discovered by </a:t>
            </a:r>
            <a:r>
              <a:rPr lang="en-US" sz="3900" dirty="0"/>
              <a:t>J</a:t>
            </a:r>
            <a:r>
              <a:rPr lang="en-US" sz="3900" dirty="0" smtClean="0"/>
              <a:t>ohn Dolton between 1766-1844. He discovered it while suffering from color blindness himself. He started to notice the symptoms of his color blindness as he wore or bought  inappropriate colors of clothing for special events. At the age of 26, he bought his mother a pair of stockings as he took mistakenly for it to be blue but in reality it was scarlet. As a devoted Quaker she was expected to not dress soberly (color of wine), because of this incident it caused a miniature scandal in the family. With his experience and further discoveries he wrote the first scientific paper about color blindness called “ Extraordinary facts relating  to the vision if colors”.  </a:t>
            </a:r>
            <a:endParaRPr lang="en-US" sz="3900" dirty="0"/>
          </a:p>
        </p:txBody>
      </p:sp>
    </p:spTree>
    <p:extLst>
      <p:ext uri="{BB962C8B-B14F-4D97-AF65-F5344CB8AC3E}">
        <p14:creationId xmlns:p14="http://schemas.microsoft.com/office/powerpoint/2010/main" val="2039758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Colorblindness</a:t>
            </a:r>
            <a:endParaRPr lang="en-US" b="1" dirty="0"/>
          </a:p>
        </p:txBody>
      </p:sp>
      <p:sp>
        <p:nvSpPr>
          <p:cNvPr id="3" name="Content Placeholder 2"/>
          <p:cNvSpPr>
            <a:spLocks noGrp="1"/>
          </p:cNvSpPr>
          <p:nvPr>
            <p:ph idx="1"/>
          </p:nvPr>
        </p:nvSpPr>
        <p:spPr>
          <a:xfrm>
            <a:off x="457200" y="1676400"/>
            <a:ext cx="8229600" cy="4525963"/>
          </a:xfrm>
        </p:spPr>
        <p:txBody>
          <a:bodyPr>
            <a:normAutofit fontScale="25000" lnSpcReduction="20000"/>
          </a:bodyPr>
          <a:lstStyle/>
          <a:p>
            <a:pPr marL="0" indent="0">
              <a:buNone/>
            </a:pPr>
            <a:r>
              <a:rPr lang="en-US" sz="12800" b="1" dirty="0" smtClean="0"/>
              <a:t>Red-Green Color Blindness</a:t>
            </a:r>
          </a:p>
          <a:p>
            <a:pPr marL="0" indent="0">
              <a:buNone/>
            </a:pPr>
            <a:r>
              <a:rPr lang="en-US" dirty="0"/>
              <a:t>	</a:t>
            </a:r>
            <a:r>
              <a:rPr lang="en-US" sz="11200" dirty="0" smtClean="0"/>
              <a:t>The most common type of color blindness is red/green colorblindness, it involves the lost or limited functions of the red cone photo pigments (also called protan) or green cone pigment (</a:t>
            </a:r>
            <a:r>
              <a:rPr lang="en-US" sz="11200" dirty="0"/>
              <a:t>also </a:t>
            </a:r>
            <a:r>
              <a:rPr lang="en-US" sz="11200" dirty="0" smtClean="0"/>
              <a:t>called </a:t>
            </a:r>
            <a:r>
              <a:rPr lang="en-US" sz="11200" dirty="0"/>
              <a:t>deutran</a:t>
            </a:r>
            <a:r>
              <a:rPr lang="en-US" sz="11200" dirty="0" smtClean="0"/>
              <a:t>). </a:t>
            </a:r>
          </a:p>
          <a:p>
            <a:pPr marL="0" indent="0">
              <a:buNone/>
            </a:pPr>
            <a:r>
              <a:rPr lang="en-US" sz="9600" b="1" dirty="0" smtClean="0"/>
              <a:t>Protanopia</a:t>
            </a:r>
            <a:r>
              <a:rPr lang="en-US" sz="9600" dirty="0" smtClean="0"/>
              <a:t>- </a:t>
            </a:r>
            <a:r>
              <a:rPr lang="en-US" sz="9600" dirty="0"/>
              <a:t>Red cone is blind, meaning red will appear black. Certain shades of orange, yellow, and green all appears as yellow</a:t>
            </a:r>
          </a:p>
          <a:p>
            <a:pPr marL="0" indent="0">
              <a:buNone/>
            </a:pPr>
            <a:r>
              <a:rPr lang="en-US" sz="9600" b="1" dirty="0"/>
              <a:t>Protanomaly</a:t>
            </a:r>
            <a:r>
              <a:rPr lang="en-US" sz="9600" dirty="0"/>
              <a:t>- Red cone is weak, meaning red, orange, and yellow all appears greener and not as bright</a:t>
            </a:r>
            <a:r>
              <a:rPr lang="en-US" sz="9600" dirty="0" smtClean="0"/>
              <a:t>.</a:t>
            </a:r>
          </a:p>
          <a:p>
            <a:pPr marL="0" indent="0">
              <a:buNone/>
            </a:pPr>
            <a:r>
              <a:rPr lang="en-US" sz="9600" dirty="0" smtClean="0"/>
              <a:t> </a:t>
            </a:r>
            <a:r>
              <a:rPr lang="en-US" sz="9600" b="1" dirty="0"/>
              <a:t>Deuteranopia</a:t>
            </a:r>
            <a:r>
              <a:rPr lang="en-US" sz="9600" dirty="0"/>
              <a:t>-  Green cone is blind, meaning no working green cones cells. Red appears as brownish yellow and green appears as beige. </a:t>
            </a:r>
          </a:p>
          <a:p>
            <a:pPr marL="0" indent="0">
              <a:buNone/>
            </a:pPr>
            <a:r>
              <a:rPr lang="en-US" sz="9600" b="1" dirty="0"/>
              <a:t> Deuteranomaly</a:t>
            </a:r>
            <a:r>
              <a:rPr lang="en-US" sz="9600" dirty="0"/>
              <a:t>- Green cone is weak, meaning yellow and green appears redder and it is difficult to tell violet from blue.</a:t>
            </a:r>
          </a:p>
        </p:txBody>
      </p:sp>
      <p:sp>
        <p:nvSpPr>
          <p:cNvPr id="5" name="Rectangle 4"/>
          <p:cNvSpPr/>
          <p:nvPr/>
        </p:nvSpPr>
        <p:spPr>
          <a:xfrm>
            <a:off x="320458" y="5133439"/>
            <a:ext cx="8742123" cy="1508105"/>
          </a:xfrm>
          <a:prstGeom prst="rect">
            <a:avLst/>
          </a:prstGeom>
        </p:spPr>
        <p:txBody>
          <a:bodyPr wrap="square">
            <a:spAutoFit/>
          </a:bodyPr>
          <a:lstStyle/>
          <a:p>
            <a:endParaRPr lang="en-US" sz="2300" b="1" dirty="0" smtClean="0"/>
          </a:p>
          <a:p>
            <a:endParaRPr lang="en-US" sz="2300" b="1" dirty="0"/>
          </a:p>
          <a:p>
            <a:endParaRPr lang="en-US" sz="2300" b="1" dirty="0" smtClean="0"/>
          </a:p>
          <a:p>
            <a:endParaRPr lang="en-US" sz="2300" b="1" dirty="0"/>
          </a:p>
        </p:txBody>
      </p:sp>
    </p:spTree>
    <p:extLst>
      <p:ext uri="{BB962C8B-B14F-4D97-AF65-F5344CB8AC3E}">
        <p14:creationId xmlns:p14="http://schemas.microsoft.com/office/powerpoint/2010/main" val="3233907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Colorblindness</a:t>
            </a:r>
            <a:endParaRPr lang="en-US" b="1" dirty="0"/>
          </a:p>
        </p:txBody>
      </p:sp>
      <p:sp>
        <p:nvSpPr>
          <p:cNvPr id="3" name="Content Placeholder 2"/>
          <p:cNvSpPr>
            <a:spLocks noGrp="1"/>
          </p:cNvSpPr>
          <p:nvPr>
            <p:ph idx="1"/>
          </p:nvPr>
        </p:nvSpPr>
        <p:spPr>
          <a:xfrm>
            <a:off x="457200" y="1295400"/>
            <a:ext cx="8229600" cy="5410200"/>
          </a:xfrm>
        </p:spPr>
        <p:txBody>
          <a:bodyPr>
            <a:normAutofit fontScale="92500" lnSpcReduction="20000"/>
          </a:bodyPr>
          <a:lstStyle/>
          <a:p>
            <a:pPr marL="0" indent="0">
              <a:buNone/>
            </a:pPr>
            <a:r>
              <a:rPr lang="en-US" sz="3800" b="1" dirty="0" smtClean="0"/>
              <a:t>Blue/yellow </a:t>
            </a:r>
            <a:r>
              <a:rPr lang="en-US" sz="3800" b="1" dirty="0"/>
              <a:t>C</a:t>
            </a:r>
            <a:r>
              <a:rPr lang="en-US" sz="3800" b="1" dirty="0" smtClean="0"/>
              <a:t>olor Blindness</a:t>
            </a:r>
          </a:p>
          <a:p>
            <a:pPr marL="0" indent="0">
              <a:buNone/>
            </a:pPr>
            <a:r>
              <a:rPr lang="en-US" b="1" dirty="0"/>
              <a:t>	</a:t>
            </a:r>
            <a:r>
              <a:rPr lang="en-US" sz="3300" dirty="0" smtClean="0"/>
              <a:t>Blue/yellow color blindness is rarer then red/green color blindness. It involves the missing or limited functions of the blue cone photo pigment (also called tritan</a:t>
            </a:r>
            <a:r>
              <a:rPr lang="en-US" sz="3300" dirty="0"/>
              <a:t>). </a:t>
            </a:r>
            <a:endParaRPr lang="en-US" sz="3300" dirty="0" smtClean="0"/>
          </a:p>
          <a:p>
            <a:pPr marL="0" indent="0">
              <a:buNone/>
            </a:pPr>
            <a:r>
              <a:rPr lang="en-US" sz="3300" b="1" dirty="0" smtClean="0"/>
              <a:t>Tritanopia</a:t>
            </a:r>
            <a:r>
              <a:rPr lang="en-US" sz="3300" dirty="0" smtClean="0"/>
              <a:t>- </a:t>
            </a:r>
            <a:r>
              <a:rPr lang="en-US" sz="3300" dirty="0"/>
              <a:t>Blue cone is </a:t>
            </a:r>
            <a:r>
              <a:rPr lang="en-US" sz="3300" dirty="0" smtClean="0"/>
              <a:t>blind, </a:t>
            </a:r>
            <a:r>
              <a:rPr lang="en-US" sz="3300" dirty="0"/>
              <a:t>meaning blue appears greener and yellow appears violet or light grey     </a:t>
            </a:r>
          </a:p>
          <a:p>
            <a:pPr marL="0" indent="0">
              <a:buNone/>
            </a:pPr>
            <a:r>
              <a:rPr lang="en-US" sz="3300" b="1" dirty="0" smtClean="0"/>
              <a:t>Tritanomaly</a:t>
            </a:r>
            <a:r>
              <a:rPr lang="en-US" sz="3300" dirty="0" smtClean="0"/>
              <a:t>- </a:t>
            </a:r>
            <a:r>
              <a:rPr lang="en-US" sz="3300" dirty="0"/>
              <a:t>Blue cone is weak, meaning limited blue cone cells. Blue appears greener and it is difficult to see yellow and red from pink.</a:t>
            </a:r>
          </a:p>
          <a:p>
            <a:pPr marL="0" indent="0">
              <a:buNone/>
            </a:pPr>
            <a:endParaRPr lang="en-US" sz="2800" dirty="0" smtClean="0"/>
          </a:p>
          <a:p>
            <a:pPr marL="0" indent="0">
              <a:buNone/>
            </a:pPr>
            <a:r>
              <a:rPr lang="en-US" sz="2800" dirty="0" smtClean="0"/>
              <a:t>  </a:t>
            </a:r>
            <a:endParaRPr lang="en-US" sz="2800" b="1" dirty="0" smtClean="0"/>
          </a:p>
          <a:p>
            <a:pPr marL="0" indent="0">
              <a:buNone/>
            </a:pPr>
            <a:endParaRPr lang="en-US" b="1" dirty="0"/>
          </a:p>
        </p:txBody>
      </p:sp>
    </p:spTree>
    <p:extLst>
      <p:ext uri="{BB962C8B-B14F-4D97-AF65-F5344CB8AC3E}">
        <p14:creationId xmlns:p14="http://schemas.microsoft.com/office/powerpoint/2010/main" val="2658809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Different Color Visions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5507" y="1295400"/>
            <a:ext cx="7236579" cy="3121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200" y="4495800"/>
            <a:ext cx="3598934" cy="400110"/>
          </a:xfrm>
          <a:prstGeom prst="rect">
            <a:avLst/>
          </a:prstGeom>
        </p:spPr>
        <p:txBody>
          <a:bodyPr wrap="none">
            <a:spAutoFit/>
          </a:bodyPr>
          <a:lstStyle/>
          <a:p>
            <a:r>
              <a:rPr lang="nl-NL" sz="2000" b="1" dirty="0"/>
              <a:t>Deuteranopia</a:t>
            </a:r>
            <a:r>
              <a:rPr lang="nl-NL" sz="2000" dirty="0"/>
              <a:t>-</a:t>
            </a:r>
            <a:r>
              <a:rPr lang="nl-NL" dirty="0"/>
              <a:t>  Green cone is blind</a:t>
            </a:r>
          </a:p>
        </p:txBody>
      </p:sp>
      <p:sp>
        <p:nvSpPr>
          <p:cNvPr id="5" name="Rectangle 4"/>
          <p:cNvSpPr/>
          <p:nvPr/>
        </p:nvSpPr>
        <p:spPr>
          <a:xfrm>
            <a:off x="760679" y="4921820"/>
            <a:ext cx="3793283" cy="400110"/>
          </a:xfrm>
          <a:prstGeom prst="rect">
            <a:avLst/>
          </a:prstGeom>
        </p:spPr>
        <p:txBody>
          <a:bodyPr wrap="none">
            <a:spAutoFit/>
          </a:bodyPr>
          <a:lstStyle/>
          <a:p>
            <a:r>
              <a:rPr lang="en-US" sz="2000" b="1" dirty="0"/>
              <a:t>Deuteranomaly</a:t>
            </a:r>
            <a:r>
              <a:rPr lang="en-US" sz="2000" dirty="0"/>
              <a:t>-</a:t>
            </a:r>
            <a:r>
              <a:rPr lang="en-US" dirty="0"/>
              <a:t> Green cone is weak</a:t>
            </a:r>
          </a:p>
        </p:txBody>
      </p:sp>
      <p:sp>
        <p:nvSpPr>
          <p:cNvPr id="6" name="Rectangle 5"/>
          <p:cNvSpPr/>
          <p:nvPr/>
        </p:nvSpPr>
        <p:spPr>
          <a:xfrm>
            <a:off x="5181600" y="4529017"/>
            <a:ext cx="2975815" cy="400110"/>
          </a:xfrm>
          <a:prstGeom prst="rect">
            <a:avLst/>
          </a:prstGeom>
        </p:spPr>
        <p:txBody>
          <a:bodyPr wrap="none">
            <a:spAutoFit/>
          </a:bodyPr>
          <a:lstStyle/>
          <a:p>
            <a:r>
              <a:rPr lang="es-ES" b="1" dirty="0"/>
              <a:t>Protanopia</a:t>
            </a:r>
            <a:r>
              <a:rPr lang="es-ES" dirty="0"/>
              <a:t>- Red cone is </a:t>
            </a:r>
            <a:r>
              <a:rPr lang="es-ES" sz="2000" dirty="0"/>
              <a:t>blind</a:t>
            </a:r>
          </a:p>
        </p:txBody>
      </p:sp>
      <p:sp>
        <p:nvSpPr>
          <p:cNvPr id="7" name="Rectangle 6"/>
          <p:cNvSpPr/>
          <p:nvPr/>
        </p:nvSpPr>
        <p:spPr>
          <a:xfrm>
            <a:off x="5044190" y="4965982"/>
            <a:ext cx="3146759" cy="369332"/>
          </a:xfrm>
          <a:prstGeom prst="rect">
            <a:avLst/>
          </a:prstGeom>
        </p:spPr>
        <p:txBody>
          <a:bodyPr wrap="none">
            <a:spAutoFit/>
          </a:bodyPr>
          <a:lstStyle/>
          <a:p>
            <a:r>
              <a:rPr lang="en-US" b="1" dirty="0"/>
              <a:t>Protanomaly</a:t>
            </a:r>
            <a:r>
              <a:rPr lang="en-US" dirty="0"/>
              <a:t>- Red cone is weak</a:t>
            </a:r>
          </a:p>
        </p:txBody>
      </p:sp>
      <p:sp>
        <p:nvSpPr>
          <p:cNvPr id="8" name="Rectangle 7"/>
          <p:cNvSpPr/>
          <p:nvPr/>
        </p:nvSpPr>
        <p:spPr>
          <a:xfrm>
            <a:off x="2819400" y="5562600"/>
            <a:ext cx="3194785" cy="400110"/>
          </a:xfrm>
          <a:prstGeom prst="rect">
            <a:avLst/>
          </a:prstGeom>
        </p:spPr>
        <p:txBody>
          <a:bodyPr wrap="none">
            <a:spAutoFit/>
          </a:bodyPr>
          <a:lstStyle/>
          <a:p>
            <a:r>
              <a:rPr lang="en-US" sz="2000" b="1" dirty="0" smtClean="0"/>
              <a:t>Tritanopia-</a:t>
            </a:r>
            <a:r>
              <a:rPr lang="en-US" sz="2000" dirty="0" smtClean="0"/>
              <a:t> </a:t>
            </a:r>
            <a:r>
              <a:rPr lang="en-US" sz="2000" dirty="0"/>
              <a:t>Blue cone is blind</a:t>
            </a:r>
          </a:p>
        </p:txBody>
      </p:sp>
      <p:sp>
        <p:nvSpPr>
          <p:cNvPr id="9" name="Rectangle 8"/>
          <p:cNvSpPr/>
          <p:nvPr/>
        </p:nvSpPr>
        <p:spPr>
          <a:xfrm>
            <a:off x="2819400" y="5975329"/>
            <a:ext cx="3444404" cy="400110"/>
          </a:xfrm>
          <a:prstGeom prst="rect">
            <a:avLst/>
          </a:prstGeom>
        </p:spPr>
        <p:txBody>
          <a:bodyPr wrap="none">
            <a:spAutoFit/>
          </a:bodyPr>
          <a:lstStyle/>
          <a:p>
            <a:r>
              <a:rPr lang="en-US" sz="2000" b="1" dirty="0"/>
              <a:t>Tritanomaly</a:t>
            </a:r>
            <a:r>
              <a:rPr lang="en-US" sz="2000" dirty="0"/>
              <a:t>- Blue cone is weak</a:t>
            </a:r>
          </a:p>
        </p:txBody>
      </p:sp>
    </p:spTree>
    <p:extLst>
      <p:ext uri="{BB962C8B-B14F-4D97-AF65-F5344CB8AC3E}">
        <p14:creationId xmlns:p14="http://schemas.microsoft.com/office/powerpoint/2010/main" val="98568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How is Colorblindness </a:t>
            </a:r>
            <a:r>
              <a:rPr lang="en-US" b="1" dirty="0"/>
              <a:t>I</a:t>
            </a:r>
            <a:r>
              <a:rPr lang="en-US" b="1" dirty="0" smtClean="0"/>
              <a:t>nherited</a:t>
            </a:r>
            <a:r>
              <a:rPr lang="en-US" b="1" dirty="0"/>
              <a:t>?</a:t>
            </a:r>
          </a:p>
        </p:txBody>
      </p:sp>
      <p:sp>
        <p:nvSpPr>
          <p:cNvPr id="3" name="Content Placeholder 2"/>
          <p:cNvSpPr>
            <a:spLocks noGrp="1"/>
          </p:cNvSpPr>
          <p:nvPr>
            <p:ph idx="1"/>
          </p:nvPr>
        </p:nvSpPr>
        <p:spPr>
          <a:xfrm>
            <a:off x="304800" y="1600200"/>
            <a:ext cx="8458200" cy="5029200"/>
          </a:xfrm>
        </p:spPr>
        <p:txBody>
          <a:bodyPr>
            <a:normAutofit fontScale="85000" lnSpcReduction="10000"/>
          </a:bodyPr>
          <a:lstStyle/>
          <a:p>
            <a:pPr marL="0" indent="0">
              <a:buNone/>
            </a:pPr>
            <a:r>
              <a:rPr lang="en-US" dirty="0" smtClean="0"/>
              <a:t>	The most common type to color blindness to be inherited is the red/green color blindness. Red/green color blindness effect men more than woman since it can only be transfer down by the x chromosome. Since men only have one x chromosome in there body, they will most likely be color blind. However there could be a lot of outcomes due to the different situation each parent can carry. For example fathers can only pass the colorblind gene down to his daughter while the mothers can only pass down the colorblind gene to her son. The following is a list of out comes the son or daughter of a pair could be color blind due to the fact that the parent is a carrier or a diagnosis individual with color blindness.       </a:t>
            </a:r>
            <a:endParaRPr lang="en-US" dirty="0"/>
          </a:p>
        </p:txBody>
      </p:sp>
    </p:spTree>
    <p:extLst>
      <p:ext uri="{BB962C8B-B14F-4D97-AF65-F5344CB8AC3E}">
        <p14:creationId xmlns:p14="http://schemas.microsoft.com/office/powerpoint/2010/main" val="357899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Inherited Outcomes</a:t>
            </a:r>
            <a:endParaRPr lang="en-US" b="1" dirty="0"/>
          </a:p>
        </p:txBody>
      </p:sp>
      <p:sp>
        <p:nvSpPr>
          <p:cNvPr id="3" name="Content Placeholder 2"/>
          <p:cNvSpPr>
            <a:spLocks noGrp="1"/>
          </p:cNvSpPr>
          <p:nvPr>
            <p:ph idx="1"/>
          </p:nvPr>
        </p:nvSpPr>
        <p:spPr>
          <a:xfrm>
            <a:off x="152400" y="1295400"/>
            <a:ext cx="8763000" cy="5562600"/>
          </a:xfrm>
        </p:spPr>
        <p:txBody>
          <a:bodyPr>
            <a:normAutofit fontScale="55000" lnSpcReduction="20000"/>
          </a:bodyPr>
          <a:lstStyle/>
          <a:p>
            <a:pPr marL="0" indent="0">
              <a:buNone/>
            </a:pPr>
            <a:r>
              <a:rPr lang="en-US" sz="5300" b="1" dirty="0" smtClean="0"/>
              <a:t>1. A colorblind man and a non-colorblind woman</a:t>
            </a:r>
            <a:r>
              <a:rPr lang="en-US" sz="3300" dirty="0" smtClean="0"/>
              <a:t>	</a:t>
            </a:r>
            <a:r>
              <a:rPr lang="en-US" sz="5100" dirty="0" smtClean="0"/>
              <a:t>No colorblind sons, but all daughters have a 100% chance of being colorblind carriers.</a:t>
            </a:r>
          </a:p>
          <a:p>
            <a:pPr marL="0" indent="0">
              <a:buNone/>
            </a:pPr>
            <a:r>
              <a:rPr lang="en-US" sz="5300" b="1" dirty="0" smtClean="0"/>
              <a:t>2. A non colorblind man and a colorblind carrier woman </a:t>
            </a:r>
          </a:p>
          <a:p>
            <a:pPr marL="457200" lvl="1" indent="0">
              <a:buNone/>
            </a:pPr>
            <a:r>
              <a:rPr lang="en-US" sz="3300" dirty="0" smtClean="0"/>
              <a:t>	</a:t>
            </a:r>
            <a:r>
              <a:rPr lang="en-US" sz="5100" dirty="0" smtClean="0"/>
              <a:t>50% chance of sons being colorblind, and 50% chance of daughters being colorblind.</a:t>
            </a:r>
          </a:p>
          <a:p>
            <a:pPr marL="57150" indent="0">
              <a:buNone/>
            </a:pPr>
            <a:r>
              <a:rPr lang="en-US" sz="5300" b="1" dirty="0" smtClean="0"/>
              <a:t>3. </a:t>
            </a:r>
            <a:r>
              <a:rPr lang="en-US" sz="5300" b="1" dirty="0"/>
              <a:t>A colorblind men and colorblind carrier woman</a:t>
            </a:r>
            <a:r>
              <a:rPr lang="en-US" sz="4600" b="1" dirty="0"/>
              <a:t>  </a:t>
            </a:r>
            <a:endParaRPr lang="en-US" sz="4600" b="1" dirty="0" smtClean="0"/>
          </a:p>
          <a:p>
            <a:pPr marL="457200" lvl="1" indent="0">
              <a:buNone/>
            </a:pPr>
            <a:r>
              <a:rPr lang="en-US" sz="3300" dirty="0"/>
              <a:t>	</a:t>
            </a:r>
            <a:r>
              <a:rPr lang="en-US" sz="5100" dirty="0" smtClean="0"/>
              <a:t>50% chance of son being colorblind, and 50% chance of daughters being colorblind or a colorblind carrier.</a:t>
            </a:r>
          </a:p>
          <a:p>
            <a:pPr marL="57150" indent="0">
              <a:buNone/>
            </a:pPr>
            <a:r>
              <a:rPr lang="en-US" sz="5300" b="1" dirty="0" smtClean="0"/>
              <a:t>4. A non colorblind man and a colorblind woman</a:t>
            </a:r>
            <a:r>
              <a:rPr lang="en-US" sz="4600" b="1" dirty="0" smtClean="0"/>
              <a:t> </a:t>
            </a:r>
          </a:p>
          <a:p>
            <a:pPr marL="57150" indent="0">
              <a:buNone/>
            </a:pPr>
            <a:r>
              <a:rPr lang="en-US" sz="3300" dirty="0"/>
              <a:t>	</a:t>
            </a:r>
            <a:r>
              <a:rPr lang="en-US" sz="5100" dirty="0" smtClean="0"/>
              <a:t>All sons will be colorblind , and all daughters will be color blind gene carrier </a:t>
            </a:r>
          </a:p>
          <a:p>
            <a:pPr marL="457200" lvl="1" indent="0">
              <a:buNone/>
            </a:pPr>
            <a:endParaRPr lang="en-US" dirty="0" smtClean="0"/>
          </a:p>
          <a:p>
            <a:pPr marL="457200" lvl="1" indent="0">
              <a:buNone/>
            </a:pPr>
            <a:r>
              <a:rPr lang="en-US" dirty="0" smtClean="0"/>
              <a:t>  </a:t>
            </a:r>
            <a:r>
              <a:rPr lang="en-US" dirty="0"/>
              <a:t>	</a:t>
            </a:r>
            <a:endParaRPr lang="en-US" dirty="0" smtClean="0"/>
          </a:p>
          <a:p>
            <a:pPr marL="457200" lvl="1" indent="0">
              <a:buNone/>
            </a:pPr>
            <a:r>
              <a:rPr lang="en-US" dirty="0" smtClean="0"/>
              <a:t>  </a:t>
            </a:r>
            <a:endParaRPr lang="en-US" dirty="0"/>
          </a:p>
        </p:txBody>
      </p:sp>
    </p:spTree>
    <p:extLst>
      <p:ext uri="{BB962C8B-B14F-4D97-AF65-F5344CB8AC3E}">
        <p14:creationId xmlns:p14="http://schemas.microsoft.com/office/powerpoint/2010/main" val="1114115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Chromosomes/Genetics</a:t>
            </a:r>
            <a:endParaRPr lang="en-US" b="1" dirty="0"/>
          </a:p>
        </p:txBody>
      </p:sp>
      <p:pic>
        <p:nvPicPr>
          <p:cNvPr id="4" name="Content Placeholder 3"/>
          <p:cNvPicPr>
            <a:picLocks noGrp="1" noChangeAspect="1"/>
          </p:cNvPicPr>
          <p:nvPr>
            <p:ph idx="1"/>
          </p:nvPr>
        </p:nvPicPr>
        <p:blipFill>
          <a:blip r:embed="rId2"/>
          <a:stretch>
            <a:fillRect/>
          </a:stretch>
        </p:blipFill>
        <p:spPr>
          <a:xfrm>
            <a:off x="1371600" y="1417638"/>
            <a:ext cx="6076950" cy="2697162"/>
          </a:xfrm>
          <a:prstGeom prst="rect">
            <a:avLst/>
          </a:prstGeom>
        </p:spPr>
      </p:pic>
      <p:pic>
        <p:nvPicPr>
          <p:cNvPr id="6" name="Picture 5"/>
          <p:cNvPicPr>
            <a:picLocks noChangeAspect="1"/>
          </p:cNvPicPr>
          <p:nvPr/>
        </p:nvPicPr>
        <p:blipFill>
          <a:blip r:embed="rId3"/>
          <a:stretch>
            <a:fillRect/>
          </a:stretch>
        </p:blipFill>
        <p:spPr>
          <a:xfrm>
            <a:off x="2667000" y="4252584"/>
            <a:ext cx="3429000" cy="2466975"/>
          </a:xfrm>
          <a:prstGeom prst="rect">
            <a:avLst/>
          </a:prstGeom>
        </p:spPr>
      </p:pic>
    </p:spTree>
    <p:extLst>
      <p:ext uri="{BB962C8B-B14F-4D97-AF65-F5344CB8AC3E}">
        <p14:creationId xmlns:p14="http://schemas.microsoft.com/office/powerpoint/2010/main" val="1856906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546</TotalTime>
  <Words>497</Words>
  <Application>Microsoft Office PowerPoint</Application>
  <PresentationFormat>On-screen Show (4:3)</PresentationFormat>
  <Paragraphs>78</Paragraphs>
  <Slides>19</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Color blindness</vt:lpstr>
      <vt:lpstr>Color blindness</vt:lpstr>
      <vt:lpstr>Colorblindness History</vt:lpstr>
      <vt:lpstr>Types of Colorblindness</vt:lpstr>
      <vt:lpstr>Types of Colorblindness</vt:lpstr>
      <vt:lpstr>Different Color Visions</vt:lpstr>
      <vt:lpstr>How is Colorblindness Inherited?</vt:lpstr>
      <vt:lpstr>Inherited Outcomes</vt:lpstr>
      <vt:lpstr>Chromosomes/Genetics</vt:lpstr>
      <vt:lpstr>Diagnosis</vt:lpstr>
      <vt:lpstr>Symptoms</vt:lpstr>
      <vt:lpstr>Effects of Colorblindness</vt:lpstr>
      <vt:lpstr>Prognosis</vt:lpstr>
      <vt:lpstr>Treatment/Medications</vt:lpstr>
      <vt:lpstr>Current research</vt:lpstr>
      <vt:lpstr>Current research </vt:lpstr>
      <vt:lpstr>Richard’s life being color blind</vt:lpstr>
      <vt:lpstr>Source Cited</vt:lpstr>
      <vt:lpstr>Source Cited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Trung</dc:creator>
  <cp:lastModifiedBy>ASOFFA</cp:lastModifiedBy>
  <cp:revision>68</cp:revision>
  <dcterms:created xsi:type="dcterms:W3CDTF">2016-02-24T19:31:46Z</dcterms:created>
  <dcterms:modified xsi:type="dcterms:W3CDTF">2016-04-08T11:09:26Z</dcterms:modified>
</cp:coreProperties>
</file>