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945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52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Answer: 350 N ----&gt; </a:t>
            </a:r>
          </a:p>
        </p:txBody>
      </p:sp>
    </p:spTree>
    <p:extLst>
      <p:ext uri="{BB962C8B-B14F-4D97-AF65-F5344CB8AC3E}">
        <p14:creationId xmlns:p14="http://schemas.microsoft.com/office/powerpoint/2010/main" val="131485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Answer: 200 N ^ </a:t>
            </a:r>
          </a:p>
        </p:txBody>
      </p:sp>
    </p:spTree>
    <p:extLst>
      <p:ext uri="{BB962C8B-B14F-4D97-AF65-F5344CB8AC3E}">
        <p14:creationId xmlns:p14="http://schemas.microsoft.com/office/powerpoint/2010/main" val="4232919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Answer: 0 N</a:t>
            </a:r>
          </a:p>
        </p:txBody>
      </p:sp>
    </p:spTree>
    <p:extLst>
      <p:ext uri="{BB962C8B-B14F-4D97-AF65-F5344CB8AC3E}">
        <p14:creationId xmlns:p14="http://schemas.microsoft.com/office/powerpoint/2010/main" val="420951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Answer: 30 N ←- </a:t>
            </a:r>
          </a:p>
        </p:txBody>
      </p:sp>
    </p:spTree>
    <p:extLst>
      <p:ext uri="{BB962C8B-B14F-4D97-AF65-F5344CB8AC3E}">
        <p14:creationId xmlns:p14="http://schemas.microsoft.com/office/powerpoint/2010/main" val="137604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116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59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075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575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818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you show ways to reduce friction, ask students to talk to a partner and brainstorm ways to reduce friction. If you have your desks in groups, you can say turn to your shoulder partner or talk to your face partner!</a:t>
            </a:r>
          </a:p>
        </p:txBody>
      </p:sp>
    </p:spTree>
    <p:extLst>
      <p:ext uri="{BB962C8B-B14F-4D97-AF65-F5344CB8AC3E}">
        <p14:creationId xmlns:p14="http://schemas.microsoft.com/office/powerpoint/2010/main" val="311806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continuing, play the Study Jams video on inertia. </a:t>
            </a:r>
          </a:p>
        </p:txBody>
      </p:sp>
    </p:spTree>
    <p:extLst>
      <p:ext uri="{BB962C8B-B14F-4D97-AF65-F5344CB8AC3E}">
        <p14:creationId xmlns:p14="http://schemas.microsoft.com/office/powerpoint/2010/main" val="4072808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Before you show ways to increase friction, ask students to talk to a </a:t>
            </a:r>
            <a:r>
              <a:rPr lang="en" b="1">
                <a:solidFill>
                  <a:schemeClr val="dk1"/>
                </a:solidFill>
              </a:rPr>
              <a:t>different</a:t>
            </a:r>
            <a:r>
              <a:rPr lang="en">
                <a:solidFill>
                  <a:schemeClr val="dk1"/>
                </a:solidFill>
              </a:rPr>
              <a:t> partner and brainstorm ways to increase friction. </a:t>
            </a:r>
          </a:p>
        </p:txBody>
      </p:sp>
    </p:spTree>
    <p:extLst>
      <p:ext uri="{BB962C8B-B14F-4D97-AF65-F5344CB8AC3E}">
        <p14:creationId xmlns:p14="http://schemas.microsoft.com/office/powerpoint/2010/main" val="3612599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Kagan’s All-Write-Round-Robin- </a:t>
            </a:r>
            <a:r>
              <a:rPr lang="en"/>
              <a:t>Student’s will be in small groups. </a:t>
            </a:r>
            <a:r>
              <a:rPr lang="en">
                <a:solidFill>
                  <a:schemeClr val="dk1"/>
                </a:solidFill>
              </a:rPr>
              <a:t>Students will rotate through their group. </a:t>
            </a:r>
            <a:r>
              <a:rPr lang="en"/>
              <a:t>Each student will share out one idea at a time. All students will write their peers responses. One person from each group will stand up and the teacher will go around the room compiling a list. When each item that is on each student’s list has been shared, they may take a seat. </a:t>
            </a:r>
          </a:p>
        </p:txBody>
      </p:sp>
    </p:spTree>
    <p:extLst>
      <p:ext uri="{BB962C8B-B14F-4D97-AF65-F5344CB8AC3E}">
        <p14:creationId xmlns:p14="http://schemas.microsoft.com/office/powerpoint/2010/main" val="4060028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starting the section on gravity, play the Brainpop video on gravity.</a:t>
            </a:r>
          </a:p>
        </p:txBody>
      </p:sp>
    </p:spTree>
    <p:extLst>
      <p:ext uri="{BB962C8B-B14F-4D97-AF65-F5344CB8AC3E}">
        <p14:creationId xmlns:p14="http://schemas.microsoft.com/office/powerpoint/2010/main" val="1180302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84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851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444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Before beginning magnets, play the Brainpop video on magnetism. </a:t>
            </a:r>
          </a:p>
        </p:txBody>
      </p:sp>
    </p:spTree>
    <p:extLst>
      <p:ext uri="{BB962C8B-B14F-4D97-AF65-F5344CB8AC3E}">
        <p14:creationId xmlns:p14="http://schemas.microsoft.com/office/powerpoint/2010/main" val="155945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043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017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656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276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23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25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Have students brainstorm a list of the different forces that could act on an object. Draw a box on the board with arrows pointing in the direction of each force. </a:t>
            </a:r>
          </a:p>
        </p:txBody>
      </p:sp>
    </p:spTree>
    <p:extLst>
      <p:ext uri="{BB962C8B-B14F-4D97-AF65-F5344CB8AC3E}">
        <p14:creationId xmlns:p14="http://schemas.microsoft.com/office/powerpoint/2010/main" val="8379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14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92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21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14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58" name="Shape 58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Balanced and Unbalanced Forces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do balanced and  unbalanced forces affect an object's motion?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 sz="3000"/>
              <a:t>350 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Net Force ____________</a:t>
            </a: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Practice!</a:t>
            </a:r>
          </a:p>
        </p:txBody>
      </p:sp>
      <p:sp>
        <p:nvSpPr>
          <p:cNvPr id="151" name="Shape 151"/>
          <p:cNvSpPr/>
          <p:nvPr/>
        </p:nvSpPr>
        <p:spPr>
          <a:xfrm>
            <a:off x="3552450" y="1762500"/>
            <a:ext cx="2039100" cy="16184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009000" y="2403600"/>
            <a:ext cx="2333400" cy="3362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ç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					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</a:t>
            </a:r>
            <a:r>
              <a:rPr lang="en" sz="3000"/>
              <a:t>		200 N				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" sz="3000"/>
              <a:t>Net Force: _______________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Practice</a:t>
            </a:r>
          </a:p>
        </p:txBody>
      </p:sp>
      <p:sp>
        <p:nvSpPr>
          <p:cNvPr id="159" name="Shape 159"/>
          <p:cNvSpPr/>
          <p:nvPr/>
        </p:nvSpPr>
        <p:spPr>
          <a:xfrm>
            <a:off x="3552450" y="1762500"/>
            <a:ext cx="2039100" cy="16184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382850" y="3556950"/>
            <a:ext cx="378300" cy="857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			</a:t>
            </a:r>
            <a:r>
              <a:rPr lang="en" sz="3000"/>
              <a:t>75 N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												150 N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		75 N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" sz="3000"/>
              <a:t>Net Force _________________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Practice</a:t>
            </a:r>
          </a:p>
        </p:txBody>
      </p:sp>
      <p:sp>
        <p:nvSpPr>
          <p:cNvPr id="167" name="Shape 167"/>
          <p:cNvSpPr/>
          <p:nvPr/>
        </p:nvSpPr>
        <p:spPr>
          <a:xfrm>
            <a:off x="3552450" y="1762500"/>
            <a:ext cx="2039100" cy="16184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681550" y="1912875"/>
            <a:ext cx="1723799" cy="3572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681650" y="2879825"/>
            <a:ext cx="1723799" cy="3572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5885800" y="2396350"/>
            <a:ext cx="2039100" cy="3572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					</a:t>
            </a:r>
            <a:r>
              <a:rPr lang="en" sz="3000"/>
              <a:t>10 N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													30 N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									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 rtl="0">
              <a:spcBef>
                <a:spcPts val="0"/>
              </a:spcBef>
              <a:buNone/>
            </a:pPr>
            <a:r>
              <a:rPr lang="en" sz="3000"/>
              <a:t>										</a:t>
            </a:r>
          </a:p>
          <a:p>
            <a:pPr rtl="0">
              <a:spcBef>
                <a:spcPts val="0"/>
              </a:spcBef>
              <a:buNone/>
            </a:pPr>
            <a:r>
              <a:rPr lang="en" sz="3000"/>
              <a:t>										10 N</a:t>
            </a:r>
          </a:p>
          <a:p>
            <a:pPr>
              <a:spcBef>
                <a:spcPts val="0"/>
              </a:spcBef>
              <a:buNone/>
            </a:pPr>
            <a:r>
              <a:rPr lang="en" sz="3000"/>
              <a:t>Net Force: __________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Let’s Practice</a:t>
            </a:r>
          </a:p>
        </p:txBody>
      </p:sp>
      <p:sp>
        <p:nvSpPr>
          <p:cNvPr id="177" name="Shape 177"/>
          <p:cNvSpPr/>
          <p:nvPr/>
        </p:nvSpPr>
        <p:spPr>
          <a:xfrm>
            <a:off x="3552450" y="2098825"/>
            <a:ext cx="2039100" cy="161849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120050" y="3909850"/>
            <a:ext cx="525600" cy="6305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172700" y="1190475"/>
            <a:ext cx="420300" cy="5885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948850" y="2774725"/>
            <a:ext cx="2039100" cy="462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/>
              <a:t>We will look at three examples of forces:</a:t>
            </a:r>
          </a:p>
          <a:p>
            <a:pPr marL="457200" lvl="0" indent="-533400" rtl="0">
              <a:spcBef>
                <a:spcPts val="0"/>
              </a:spcBef>
              <a:buClr>
                <a:srgbClr val="990000"/>
              </a:buClr>
              <a:buSzPct val="100000"/>
              <a:buFont typeface="Arial"/>
              <a:buChar char="-"/>
            </a:pPr>
            <a:r>
              <a:rPr lang="en" sz="4800">
                <a:solidFill>
                  <a:srgbClr val="990000"/>
                </a:solidFill>
              </a:rPr>
              <a:t>Friction</a:t>
            </a:r>
          </a:p>
          <a:p>
            <a:pPr marL="457200" lvl="0" indent="-533400" rtl="0">
              <a:spcBef>
                <a:spcPts val="0"/>
              </a:spcBef>
              <a:buClr>
                <a:srgbClr val="0B5394"/>
              </a:buClr>
              <a:buSzPct val="100000"/>
              <a:buFont typeface="Arial"/>
              <a:buChar char="-"/>
            </a:pPr>
            <a:r>
              <a:rPr lang="en" sz="4800">
                <a:solidFill>
                  <a:srgbClr val="0B5394"/>
                </a:solidFill>
              </a:rPr>
              <a:t>Gravity</a:t>
            </a:r>
          </a:p>
          <a:p>
            <a:pPr marL="457200" lvl="0" indent="-533400">
              <a:spcBef>
                <a:spcPts val="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en" sz="4800">
                <a:solidFill>
                  <a:srgbClr val="351C75"/>
                </a:solidFill>
              </a:rPr>
              <a:t>Magnets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Exploring Forces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9751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 b="1" u="sng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Friction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is the force that </a:t>
            </a:r>
            <a:r>
              <a:rPr lang="en" sz="2400" b="1" u="sng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opposes</a:t>
            </a:r>
            <a:r>
              <a:rPr lang="en" sz="2400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2400" b="1" u="sng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between two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surfaces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that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touch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•The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of any object is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rough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•Even an object that feels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smooth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is covered with tiny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hills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valleys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algn="just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•The </a:t>
            </a:r>
            <a:r>
              <a:rPr lang="en" sz="2400" b="1" u="sng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between the hills of valleys of two surfaces causes them to </a:t>
            </a:r>
            <a:r>
              <a:rPr lang="en" sz="2400" b="1" u="sng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stick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, resulting in friction.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Friction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482" y="2095100"/>
            <a:ext cx="2530524" cy="184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3600" b="1" u="sng">
                <a:latin typeface="Arial"/>
                <a:ea typeface="Arial"/>
                <a:cs typeface="Arial"/>
                <a:sym typeface="Arial"/>
              </a:rPr>
              <a:t>amount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" sz="3600" b="1" u="sng">
                <a:latin typeface="Arial"/>
                <a:ea typeface="Arial"/>
                <a:cs typeface="Arial"/>
                <a:sym typeface="Arial"/>
              </a:rPr>
              <a:t>friction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depends on: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" sz="3600" b="1" u="sng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Roughness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of the surfaces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" sz="3600" b="1" u="sng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pushing the surfaces </a:t>
            </a:r>
            <a:r>
              <a:rPr lang="en" sz="3600" b="1" u="sng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Friction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Kinetic friction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 occurs when </a:t>
            </a:r>
            <a:r>
              <a:rPr lang="en" sz="28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 is applied to an object and the object </a:t>
            </a:r>
            <a:r>
              <a:rPr lang="en" sz="28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moves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indent="4572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91440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Sliding Friction</a:t>
            </a:r>
            <a:r>
              <a:rPr lang="en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pushing an object across a surface</a:t>
            </a:r>
          </a:p>
          <a:p>
            <a:pPr marL="914400" lv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Rolling Friction: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between wheels and a surface</a:t>
            </a:r>
          </a:p>
          <a:p>
            <a:pPr marL="914400" lvl="0" indent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Fluid Friction: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opposes the motion of objects traveling through a fluid (air or water)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Friction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u="sng">
                <a:solidFill>
                  <a:srgbClr val="38761D"/>
                </a:solidFill>
              </a:rPr>
              <a:t>Static friction</a:t>
            </a:r>
            <a:r>
              <a:rPr lang="en" sz="3600"/>
              <a:t> occurs when </a:t>
            </a:r>
            <a:r>
              <a:rPr lang="en" sz="3600" b="1" u="sng">
                <a:solidFill>
                  <a:srgbClr val="38761D"/>
                </a:solidFill>
              </a:rPr>
              <a:t>force</a:t>
            </a:r>
            <a:r>
              <a:rPr lang="en" sz="3600"/>
              <a:t> applied to an object does </a:t>
            </a:r>
            <a:r>
              <a:rPr lang="en" sz="3600" b="1" u="sng">
                <a:solidFill>
                  <a:srgbClr val="38761D"/>
                </a:solidFill>
              </a:rPr>
              <a:t>not</a:t>
            </a:r>
            <a:r>
              <a:rPr lang="en" sz="3600"/>
              <a:t> cause the object to </a:t>
            </a:r>
            <a:r>
              <a:rPr lang="en" sz="3600" b="1" u="sng">
                <a:solidFill>
                  <a:srgbClr val="38761D"/>
                </a:solidFill>
              </a:rPr>
              <a:t>move</a:t>
            </a:r>
            <a:r>
              <a:rPr lang="en" sz="3600"/>
              <a:t>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Friction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662" y="2611900"/>
            <a:ext cx="3284674" cy="25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•To </a:t>
            </a:r>
            <a:r>
              <a:rPr lang="en" sz="32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reduce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the amount of friction, apply a </a:t>
            </a:r>
            <a:r>
              <a:rPr lang="en" sz="32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lubricant</a:t>
            </a:r>
            <a:r>
              <a:rPr lang="en" sz="32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between two surfaces.</a:t>
            </a:r>
          </a:p>
          <a:p>
            <a:pPr marL="457200" lvl="0" indent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Ex) Motor oil, wax, and grease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•Friction can also be reduced by </a:t>
            </a:r>
            <a:r>
              <a:rPr lang="en" sz="32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rolling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, rather than </a:t>
            </a:r>
            <a:r>
              <a:rPr lang="en" sz="3200" b="1" u="sng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pushing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, an object. 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Reducing Friction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r>
              <a:rPr lang="en" sz="3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Inertia</a:t>
            </a:r>
            <a:r>
              <a:rPr lang="e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is the resistance of any physical object to any change in its state of motion, including changes to its speed and direction. </a:t>
            </a:r>
          </a:p>
          <a:p>
            <a:pPr rtl="0">
              <a:lnSpc>
                <a:spcPct val="124000"/>
              </a:lnSpc>
              <a:spcBef>
                <a:spcPts val="0"/>
              </a:spcBef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24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Inertia </a:t>
            </a:r>
            <a:r>
              <a:rPr lang="e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tells us the we need a </a:t>
            </a:r>
            <a:r>
              <a:rPr lang="en" sz="30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30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to get an object to move or stop an object from moving.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inertia?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Friction increases when the </a:t>
            </a:r>
            <a:r>
              <a:rPr lang="en" sz="3200" b="1" u="sng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surface area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of an object </a:t>
            </a:r>
            <a:r>
              <a:rPr lang="en" sz="3200" b="1" u="sng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457200" lvl="0" indent="-4318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Friction increases as surfaces are made </a:t>
            </a:r>
            <a:r>
              <a:rPr lang="en" sz="3200" b="1" u="sng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rougher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0" indent="-4318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Friction increases when the </a:t>
            </a:r>
            <a:r>
              <a:rPr lang="en" sz="3200" b="1" u="sng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between two objects </a:t>
            </a:r>
            <a:r>
              <a:rPr lang="en" sz="3200" b="1" u="sng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Increasing Friction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/>
              <a:t>How does friction affect an object’s movement?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/>
              <a:t>How can friction be beneficial?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/>
              <a:t>How can friction be a problem?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/>
              <a:t>Which stations demonstrated friction at work?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Gravity is the force of </a:t>
            </a:r>
            <a:r>
              <a:rPr lang="en" sz="3600" b="1" u="sng">
                <a:solidFill>
                  <a:srgbClr val="7F6000"/>
                </a:solidFill>
              </a:rPr>
              <a:t>attraction</a:t>
            </a:r>
            <a:r>
              <a:rPr lang="en" sz="3600"/>
              <a:t> between matter. 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" sz="3600"/>
              <a:t>Gravity depends on:</a:t>
            </a:r>
          </a:p>
          <a:p>
            <a:pPr rtl="0">
              <a:spcBef>
                <a:spcPts val="0"/>
              </a:spcBef>
              <a:buNone/>
            </a:pPr>
            <a:r>
              <a:rPr lang="en" sz="3600"/>
              <a:t>	</a:t>
            </a:r>
            <a:r>
              <a:rPr lang="en" sz="3600" b="1" u="sng">
                <a:solidFill>
                  <a:srgbClr val="990000"/>
                </a:solidFill>
              </a:rPr>
              <a:t>mass</a:t>
            </a:r>
            <a:r>
              <a:rPr lang="en" sz="3600"/>
              <a:t> and </a:t>
            </a:r>
            <a:r>
              <a:rPr lang="en" sz="3600" b="1" u="sng">
                <a:solidFill>
                  <a:srgbClr val="1155CC"/>
                </a:solidFill>
              </a:rPr>
              <a:t>distance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Gravity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075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The </a:t>
            </a:r>
            <a:r>
              <a:rPr lang="en" sz="3600" b="1" u="sng">
                <a:solidFill>
                  <a:srgbClr val="990000"/>
                </a:solidFill>
              </a:rPr>
              <a:t>more massive</a:t>
            </a:r>
            <a:r>
              <a:rPr lang="en" sz="3600"/>
              <a:t> an object the more it can </a:t>
            </a:r>
            <a:r>
              <a:rPr lang="en" sz="3600" b="1" u="sng">
                <a:solidFill>
                  <a:srgbClr val="990000"/>
                </a:solidFill>
              </a:rPr>
              <a:t>attract</a:t>
            </a:r>
            <a:r>
              <a:rPr lang="en" sz="3600"/>
              <a:t> objects to itself. 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For example, the Sun has a larger gravitational effect than the Earth.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Mass and Gravity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162" y="1276975"/>
            <a:ext cx="355282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367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The </a:t>
            </a:r>
            <a:r>
              <a:rPr lang="en" sz="3600" b="1" u="sng">
                <a:solidFill>
                  <a:srgbClr val="1155CC"/>
                </a:solidFill>
              </a:rPr>
              <a:t>further away</a:t>
            </a:r>
            <a:r>
              <a:rPr lang="en" sz="3600"/>
              <a:t> objects get from one another, the </a:t>
            </a:r>
            <a:r>
              <a:rPr lang="en" sz="3600" b="1" u="sng">
                <a:solidFill>
                  <a:srgbClr val="1155CC"/>
                </a:solidFill>
              </a:rPr>
              <a:t>less</a:t>
            </a:r>
            <a:r>
              <a:rPr lang="en" sz="3600"/>
              <a:t> gravitational attraction can be found. 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Distance and Gravity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425" y="1210300"/>
            <a:ext cx="388620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/>
              <a:t>How does gravity affect an object’s motion?</a:t>
            </a:r>
          </a:p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/>
              <a:t>Is gravity balanced, unbalanced, or both? Give evidence to support your answer. </a:t>
            </a:r>
          </a:p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/>
              <a:t>Was gravity at play in any of the stations?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1974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A </a:t>
            </a:r>
            <a:r>
              <a:rPr lang="en" sz="3600">
                <a:solidFill>
                  <a:srgbClr val="351C75"/>
                </a:solidFill>
              </a:rPr>
              <a:t>magnet</a:t>
            </a:r>
            <a:r>
              <a:rPr lang="en" sz="3600"/>
              <a:t> is an object with a north and south pole that produces a </a:t>
            </a:r>
            <a:r>
              <a:rPr lang="en" sz="3600" u="sng"/>
              <a:t>magnetic field</a:t>
            </a:r>
            <a:r>
              <a:rPr lang="en" sz="3600"/>
              <a:t> and exerts a </a:t>
            </a:r>
            <a:r>
              <a:rPr lang="en" sz="3600" u="sng"/>
              <a:t>magnetic force</a:t>
            </a:r>
            <a:r>
              <a:rPr lang="en" sz="3600"/>
              <a:t>.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Magnets 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900" y="1523998"/>
            <a:ext cx="3034849" cy="209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A </a:t>
            </a:r>
            <a:r>
              <a:rPr lang="en" sz="3600" b="1" u="sng">
                <a:solidFill>
                  <a:srgbClr val="351C75"/>
                </a:solidFill>
              </a:rPr>
              <a:t>magnetic field</a:t>
            </a:r>
            <a:r>
              <a:rPr lang="en" sz="3600"/>
              <a:t> is the force field that surrounds the magnet. 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 rtl="0">
              <a:spcBef>
                <a:spcPts val="0"/>
              </a:spcBef>
              <a:buNone/>
            </a:pPr>
            <a:r>
              <a:rPr lang="en" sz="3600"/>
              <a:t>A </a:t>
            </a:r>
            <a:r>
              <a:rPr lang="en" sz="3600" b="1" u="sng">
                <a:solidFill>
                  <a:srgbClr val="351C75"/>
                </a:solidFill>
              </a:rPr>
              <a:t>magnetic force</a:t>
            </a:r>
            <a:r>
              <a:rPr lang="en" sz="3600" b="1">
                <a:solidFill>
                  <a:srgbClr val="351C75"/>
                </a:solidFill>
              </a:rPr>
              <a:t> </a:t>
            </a:r>
            <a:r>
              <a:rPr lang="en" sz="3600"/>
              <a:t>can cause objects to </a:t>
            </a:r>
            <a:r>
              <a:rPr lang="en" sz="3600" i="1"/>
              <a:t>attract</a:t>
            </a:r>
            <a:r>
              <a:rPr lang="en" sz="3600"/>
              <a:t> or </a:t>
            </a:r>
            <a:r>
              <a:rPr lang="en" sz="3600" i="1"/>
              <a:t>repel</a:t>
            </a:r>
            <a:r>
              <a:rPr lang="en" sz="3600"/>
              <a:t> without needing to touch the magnet!</a:t>
            </a:r>
          </a:p>
          <a:p>
            <a:pPr rtl="0">
              <a:spcBef>
                <a:spcPts val="0"/>
              </a:spcBef>
              <a:buNone/>
            </a:pPr>
            <a:endParaRPr sz="3600"/>
          </a:p>
          <a:p>
            <a:pPr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Magnets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846" y="1819737"/>
            <a:ext cx="2591975" cy="16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157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990000"/>
                </a:solidFill>
              </a:rPr>
              <a:t>Like </a:t>
            </a:r>
            <a:r>
              <a:rPr lang="en" sz="3000"/>
              <a:t>poles will repel or move </a:t>
            </a:r>
            <a:r>
              <a:rPr lang="en" sz="3000">
                <a:solidFill>
                  <a:srgbClr val="990000"/>
                </a:solidFill>
              </a:rPr>
              <a:t>away</a:t>
            </a:r>
            <a:r>
              <a:rPr lang="en" sz="3000"/>
              <a:t> from one another. </a:t>
            </a:r>
          </a:p>
          <a:p>
            <a:pPr rtl="0">
              <a:spcBef>
                <a:spcPts val="0"/>
              </a:spcBef>
              <a:buNone/>
            </a:pPr>
            <a:endParaRPr sz="3000"/>
          </a:p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</a:rPr>
              <a:t>Opposite</a:t>
            </a:r>
            <a:r>
              <a:rPr lang="en" sz="3000"/>
              <a:t> poles will </a:t>
            </a:r>
            <a:r>
              <a:rPr lang="en" sz="3000">
                <a:solidFill>
                  <a:srgbClr val="1155CC"/>
                </a:solidFill>
              </a:rPr>
              <a:t>attract</a:t>
            </a:r>
            <a:r>
              <a:rPr lang="en" sz="3000"/>
              <a:t> or move towards one another. 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Poles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175" y="1343025"/>
            <a:ext cx="3880275" cy="316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9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A </a:t>
            </a:r>
            <a:r>
              <a:rPr lang="en" sz="3000" b="1" u="sng">
                <a:solidFill>
                  <a:srgbClr val="351C75"/>
                </a:solidFill>
              </a:rPr>
              <a:t>compass</a:t>
            </a:r>
            <a:r>
              <a:rPr lang="en" sz="3000"/>
              <a:t> uses the Earth’s magnetic field and magnets to help a person determine direction. The magnet’s poles will line up with the Earth’s north magnetic pole and south magnetic pole. 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Compass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162675"/>
            <a:ext cx="335280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/>
              <a:t>In science, a force is a </a:t>
            </a:r>
            <a:r>
              <a:rPr lang="en" sz="3600" b="1" u="sng">
                <a:solidFill>
                  <a:srgbClr val="741B47"/>
                </a:solidFill>
              </a:rPr>
              <a:t>push</a:t>
            </a:r>
            <a:r>
              <a:rPr lang="en" sz="3600">
                <a:solidFill>
                  <a:srgbClr val="38761D"/>
                </a:solidFill>
              </a:rPr>
              <a:t> </a:t>
            </a:r>
            <a:r>
              <a:rPr lang="en" sz="3600"/>
              <a:t>or a </a:t>
            </a:r>
            <a:r>
              <a:rPr lang="en" sz="3600" b="1" u="sng">
                <a:solidFill>
                  <a:srgbClr val="741B47"/>
                </a:solidFill>
              </a:rPr>
              <a:t>pull</a:t>
            </a:r>
            <a:r>
              <a:rPr lang="en" sz="3600"/>
              <a:t>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/>
              <a:t>All forces have two properties:</a:t>
            </a:r>
          </a:p>
          <a:p>
            <a:pPr marL="457200" lvl="0" indent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u="sng">
                <a:solidFill>
                  <a:srgbClr val="38761D"/>
                </a:solidFill>
              </a:rPr>
              <a:t>Direction</a:t>
            </a:r>
            <a:r>
              <a:rPr lang="en" sz="3600"/>
              <a:t> and </a:t>
            </a:r>
            <a:r>
              <a:rPr lang="en" sz="3600" b="1" u="sng">
                <a:solidFill>
                  <a:srgbClr val="351C75"/>
                </a:solidFill>
              </a:rPr>
              <a:t>Size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600"/>
              <a:t>A </a:t>
            </a:r>
            <a:r>
              <a:rPr lang="en" sz="3600" b="1" u="sng"/>
              <a:t>newton</a:t>
            </a:r>
            <a:r>
              <a:rPr lang="en" sz="3600"/>
              <a:t> (N) is the unit th</a:t>
            </a:r>
            <a:r>
              <a:rPr lang="en" sz="4000"/>
              <a:t>at </a:t>
            </a:r>
            <a:r>
              <a:rPr lang="en" sz="3600"/>
              <a:t>describes the </a:t>
            </a:r>
            <a:r>
              <a:rPr lang="en" sz="3600" b="1" u="sng">
                <a:solidFill>
                  <a:srgbClr val="351C75"/>
                </a:solidFill>
              </a:rPr>
              <a:t>size</a:t>
            </a:r>
            <a:r>
              <a:rPr lang="en" sz="3600"/>
              <a:t> of a force.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200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force?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How do magnets affect an object’s motion?</a:t>
            </a:r>
          </a:p>
          <a:p>
            <a:pPr marL="457200" lvl="0" indent="-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What happens to an object's motion if no forces are acting on it?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971875" y="1200150"/>
            <a:ext cx="37148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The student is </a:t>
            </a:r>
            <a:r>
              <a:rPr lang="en" sz="240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pushing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down on the chair, but the chair does not move.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•The floor is </a:t>
            </a:r>
            <a:r>
              <a:rPr lang="en" sz="2400" i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balancing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the force by pushing on the chair. 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force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8" y="1272558"/>
            <a:ext cx="3918608" cy="35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•More than one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often acts on an </a:t>
            </a:r>
            <a:r>
              <a:rPr lang="en" sz="2400" b="1" u="sng">
                <a:latin typeface="Arial"/>
                <a:ea typeface="Arial"/>
                <a:cs typeface="Arial"/>
                <a:sym typeface="Arial"/>
              </a:rPr>
              <a:t>object.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When all the forces acting on an object are </a:t>
            </a:r>
            <a:r>
              <a:rPr lang="en" sz="3000" b="1" u="sng">
                <a:latin typeface="Arial"/>
                <a:ea typeface="Arial"/>
                <a:cs typeface="Arial"/>
                <a:sym typeface="Arial"/>
              </a:rPr>
              <a:t>added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together, you determine the </a:t>
            </a:r>
            <a:r>
              <a:rPr lang="en" sz="3000" b="1" u="sng">
                <a:latin typeface="Arial"/>
                <a:ea typeface="Arial"/>
                <a:cs typeface="Arial"/>
                <a:sym typeface="Arial"/>
              </a:rPr>
              <a:t>net force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on the object. 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•An object with a net force more than </a:t>
            </a:r>
            <a:r>
              <a:rPr lang="en" sz="3000" b="1" u="sng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N on it will change its state of </a:t>
            </a:r>
            <a:r>
              <a:rPr lang="en" sz="3000" b="1" u="sng"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2400" b="1" u="sng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Combining Forces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•When </a:t>
            </a:r>
            <a:r>
              <a:rPr lang="en" sz="3600" b="1" u="sng">
                <a:latin typeface="Arial"/>
                <a:ea typeface="Arial"/>
                <a:cs typeface="Arial"/>
                <a:sym typeface="Arial"/>
              </a:rPr>
              <a:t>forces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are applied in the </a:t>
            </a:r>
            <a:r>
              <a:rPr lang="en" sz="36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direction, they are </a:t>
            </a:r>
            <a:r>
              <a:rPr lang="en" sz="36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added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to determine the </a:t>
            </a:r>
            <a:r>
              <a:rPr lang="en" sz="3600" b="1" u="sng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 of the net force.</a:t>
            </a:r>
          </a:p>
          <a:p>
            <a:pPr>
              <a:spcBef>
                <a:spcPts val="0"/>
              </a:spcBef>
              <a:buNone/>
            </a:pPr>
            <a:endParaRPr b="1"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Forces in the Same Direction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450" y="2714525"/>
            <a:ext cx="3427674" cy="23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/>
              <a:t>When two forces act in </a:t>
            </a:r>
            <a:r>
              <a:rPr lang="en" sz="3200" b="1" u="sng">
                <a:solidFill>
                  <a:srgbClr val="000000"/>
                </a:solidFill>
              </a:rPr>
              <a:t>opposite</a:t>
            </a:r>
            <a:r>
              <a:rPr lang="en" sz="3200"/>
              <a:t> directions, you </a:t>
            </a:r>
            <a:r>
              <a:rPr lang="en" sz="3200">
                <a:solidFill>
                  <a:srgbClr val="351C75"/>
                </a:solidFill>
              </a:rPr>
              <a:t>subtract the </a:t>
            </a:r>
            <a:r>
              <a:rPr lang="en" sz="3200" b="1" u="sng">
                <a:solidFill>
                  <a:srgbClr val="351C75"/>
                </a:solidFill>
              </a:rPr>
              <a:t>smaller</a:t>
            </a:r>
            <a:r>
              <a:rPr lang="en" sz="3200">
                <a:solidFill>
                  <a:srgbClr val="351C75"/>
                </a:solidFill>
              </a:rPr>
              <a:t> force from the </a:t>
            </a:r>
            <a:r>
              <a:rPr lang="en" sz="3200" b="1" u="sng">
                <a:solidFill>
                  <a:srgbClr val="351C75"/>
                </a:solidFill>
              </a:rPr>
              <a:t>larger</a:t>
            </a:r>
            <a:r>
              <a:rPr lang="en" sz="3200">
                <a:solidFill>
                  <a:srgbClr val="351C75"/>
                </a:solidFill>
              </a:rPr>
              <a:t> force</a:t>
            </a:r>
            <a:r>
              <a:rPr lang="en" sz="3200"/>
              <a:t> to determine the net force.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3200"/>
              <a:t>The net force will be in the same </a:t>
            </a:r>
            <a:r>
              <a:rPr lang="en" sz="3200" b="1" u="sng">
                <a:solidFill>
                  <a:srgbClr val="38761D"/>
                </a:solidFill>
              </a:rPr>
              <a:t>direction</a:t>
            </a:r>
            <a:r>
              <a:rPr lang="en" sz="3200"/>
              <a:t> as the </a:t>
            </a:r>
            <a:r>
              <a:rPr lang="en" sz="3200" b="1" u="sng">
                <a:solidFill>
                  <a:srgbClr val="38761D"/>
                </a:solidFill>
              </a:rPr>
              <a:t>larger</a:t>
            </a:r>
            <a:r>
              <a:rPr lang="en" sz="3200"/>
              <a:t> force.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Forces in Different Directions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050" y="3552812"/>
            <a:ext cx="29527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281499" cy="371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•When the forces on an object produce a net force of </a:t>
            </a:r>
            <a:r>
              <a:rPr lang="en" sz="32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N, the forces are </a:t>
            </a:r>
            <a:r>
              <a:rPr lang="en" sz="32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balanced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•There is </a:t>
            </a:r>
            <a:r>
              <a:rPr lang="en" sz="3200" b="1" u="sng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1" u="sng"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lang="en" sz="3200" b="1" u="sng"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3200">
                <a:latin typeface="Arial"/>
                <a:ea typeface="Arial"/>
                <a:cs typeface="Arial"/>
                <a:sym typeface="Arial"/>
              </a:rPr>
              <a:t> of the object.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Balanced Forces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085" y="1200150"/>
            <a:ext cx="2210529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043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When the net force on an object is </a:t>
            </a:r>
            <a:r>
              <a:rPr lang="en" sz="24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" sz="2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0 N,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the forces on the object are </a:t>
            </a:r>
            <a:r>
              <a:rPr lang="en" sz="2400" b="1" u="sng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unbalanced</a:t>
            </a:r>
            <a:r>
              <a:rPr lang="en" sz="2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•Unbalanced forces produce a </a:t>
            </a:r>
            <a:r>
              <a:rPr lang="en" sz="2400" b="1" u="sng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" sz="240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" sz="2400" b="1" u="sng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motion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of an object.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Unbalanced Forces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475" y="1692682"/>
            <a:ext cx="4104300" cy="23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1084</Words>
  <Application>Microsoft Office PowerPoint</Application>
  <PresentationFormat>On-screen Show (16:9)</PresentationFormat>
  <Paragraphs>148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Tahoma</vt:lpstr>
      <vt:lpstr>Times New Roman</vt:lpstr>
      <vt:lpstr>inspiration-board</vt:lpstr>
      <vt:lpstr>Balanced and Unbalanced Forces</vt:lpstr>
      <vt:lpstr>What is inertia?</vt:lpstr>
      <vt:lpstr>What is a force?</vt:lpstr>
      <vt:lpstr>What is a force</vt:lpstr>
      <vt:lpstr>Combining Forces</vt:lpstr>
      <vt:lpstr>Forces in the Same Direction</vt:lpstr>
      <vt:lpstr>Forces in Different Directions</vt:lpstr>
      <vt:lpstr> Balanced Forces</vt:lpstr>
      <vt:lpstr>Unbalanced Forces</vt:lpstr>
      <vt:lpstr>Let’s Practice!</vt:lpstr>
      <vt:lpstr>Let’s Practice</vt:lpstr>
      <vt:lpstr>Let’s Practice</vt:lpstr>
      <vt:lpstr>Let’s Practice</vt:lpstr>
      <vt:lpstr>Exploring Forces</vt:lpstr>
      <vt:lpstr>Friction</vt:lpstr>
      <vt:lpstr>Friction</vt:lpstr>
      <vt:lpstr>Types of Friction</vt:lpstr>
      <vt:lpstr>Types of Friction</vt:lpstr>
      <vt:lpstr>Reducing Friction</vt:lpstr>
      <vt:lpstr>Increasing Friction</vt:lpstr>
      <vt:lpstr>Discuss!</vt:lpstr>
      <vt:lpstr>Gravity</vt:lpstr>
      <vt:lpstr>Mass and Gravity</vt:lpstr>
      <vt:lpstr>Distance and Gravity</vt:lpstr>
      <vt:lpstr>Discuss!</vt:lpstr>
      <vt:lpstr>Magnets </vt:lpstr>
      <vt:lpstr>Magnets</vt:lpstr>
      <vt:lpstr>Poles</vt:lpstr>
      <vt:lpstr>Compass</vt:lpstr>
      <vt:lpstr>Discuss!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and Unbalanced Forces</dc:title>
  <cp:lastModifiedBy>ASOFFA</cp:lastModifiedBy>
  <cp:revision>2</cp:revision>
  <dcterms:modified xsi:type="dcterms:W3CDTF">2015-07-23T13:27:14Z</dcterms:modified>
</cp:coreProperties>
</file>